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0693400" cy="7562850"/>
  <p:notesSz cx="10693400" cy="7562850"/>
  <p:defaultTextStyle>
    <a:defPPr>
      <a:defRPr lang="ar-IQ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038" y="-11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802005" y="2344483"/>
            <a:ext cx="9089390" cy="15881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604010" y="4235196"/>
            <a:ext cx="7485380" cy="18907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10/20/2019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10/20/2019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34670" y="1739455"/>
            <a:ext cx="4651629" cy="49914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507101" y="1739455"/>
            <a:ext cx="4651629" cy="49914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10/20/2019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10/20/2019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10/20/2019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34670" y="302514"/>
            <a:ext cx="9624060" cy="121005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34670" y="1739455"/>
            <a:ext cx="9624060" cy="49914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635756" y="7033450"/>
            <a:ext cx="3421888" cy="3781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34670" y="7033450"/>
            <a:ext cx="2459482" cy="3781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10/20/2019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699248" y="7033450"/>
            <a:ext cx="2459482" cy="3781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g"/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02004" y="633384"/>
            <a:ext cx="8888730" cy="2815258"/>
          </a:xfrm>
          <a:prstGeom prst="rect">
            <a:avLst/>
          </a:prstGeom>
        </p:spPr>
        <p:txBody>
          <a:bodyPr vert="horz" wrap="square" lIns="0" tIns="135890" rIns="0" bIns="0" rtlCol="0">
            <a:spAutoFit/>
          </a:bodyPr>
          <a:lstStyle/>
          <a:p>
            <a:pPr marL="48895" algn="just" rtl="0">
              <a:lnSpc>
                <a:spcPct val="100000"/>
              </a:lnSpc>
              <a:spcBef>
                <a:spcPts val="1070"/>
              </a:spcBef>
              <a:tabLst>
                <a:tab pos="3079750" algn="l"/>
                <a:tab pos="6790055" algn="l"/>
              </a:tabLst>
            </a:pPr>
            <a:r>
              <a:rPr sz="1600" b="1" dirty="0">
                <a:latin typeface="Times New Roman"/>
                <a:cs typeface="Times New Roman"/>
              </a:rPr>
              <a:t>	General</a:t>
            </a:r>
            <a:r>
              <a:rPr sz="1600" b="1" spc="15" dirty="0">
                <a:latin typeface="Times New Roman"/>
                <a:cs typeface="Times New Roman"/>
              </a:rPr>
              <a:t> </a:t>
            </a:r>
            <a:r>
              <a:rPr sz="1600" b="1" spc="-10" dirty="0">
                <a:latin typeface="Times New Roman"/>
                <a:cs typeface="Times New Roman"/>
              </a:rPr>
              <a:t>biochemistry	</a:t>
            </a:r>
            <a:endParaRPr lang="ar-IQ" sz="1600" b="1" spc="-10" dirty="0" smtClean="0">
              <a:latin typeface="Times New Roman"/>
              <a:cs typeface="Times New Roman"/>
            </a:endParaRPr>
          </a:p>
          <a:p>
            <a:pPr marL="48895" algn="just" rtl="0">
              <a:lnSpc>
                <a:spcPct val="100000"/>
              </a:lnSpc>
              <a:spcBef>
                <a:spcPts val="1070"/>
              </a:spcBef>
              <a:tabLst>
                <a:tab pos="3079750" algn="l"/>
                <a:tab pos="6790055" algn="l"/>
              </a:tabLst>
            </a:pPr>
            <a:r>
              <a:rPr sz="1400" b="1" spc="-10" dirty="0" smtClean="0">
                <a:latin typeface="Times New Roman"/>
                <a:cs typeface="Times New Roman"/>
              </a:rPr>
              <a:t>Nucleic acids </a:t>
            </a:r>
            <a:r>
              <a:rPr sz="1400" spc="-5" dirty="0" smtClean="0">
                <a:solidFill>
                  <a:srgbClr val="221F1F"/>
                </a:solidFill>
                <a:latin typeface="Times New Roman"/>
                <a:cs typeface="Times New Roman"/>
              </a:rPr>
              <a:t>(DNA and </a:t>
            </a:r>
            <a:r>
              <a:rPr sz="1400" dirty="0" smtClean="0">
                <a:solidFill>
                  <a:srgbClr val="221F1F"/>
                </a:solidFill>
                <a:latin typeface="Times New Roman"/>
                <a:cs typeface="Times New Roman"/>
              </a:rPr>
              <a:t>RNA) </a:t>
            </a:r>
            <a:r>
              <a:rPr sz="1400" dirty="0" smtClean="0">
                <a:latin typeface="Times New Roman"/>
                <a:cs typeface="Times New Roman"/>
              </a:rPr>
              <a:t>are </a:t>
            </a:r>
            <a:r>
              <a:rPr sz="1400" spc="-10" dirty="0" smtClean="0">
                <a:latin typeface="Times New Roman"/>
                <a:cs typeface="Times New Roman"/>
              </a:rPr>
              <a:t>essential materials found </a:t>
            </a:r>
            <a:r>
              <a:rPr sz="1400" spc="-5" dirty="0" smtClean="0">
                <a:latin typeface="Times New Roman"/>
                <a:cs typeface="Times New Roman"/>
              </a:rPr>
              <a:t>in </a:t>
            </a:r>
            <a:r>
              <a:rPr sz="1400" spc="5" dirty="0" smtClean="0">
                <a:latin typeface="Times New Roman"/>
                <a:cs typeface="Times New Roman"/>
              </a:rPr>
              <a:t>all </a:t>
            </a:r>
            <a:r>
              <a:rPr sz="1400" spc="-5" dirty="0" smtClean="0">
                <a:latin typeface="Times New Roman"/>
                <a:cs typeface="Times New Roman"/>
              </a:rPr>
              <a:t>living organisms. </a:t>
            </a:r>
            <a:r>
              <a:rPr sz="1400" spc="-10" dirty="0" smtClean="0">
                <a:latin typeface="Times New Roman"/>
                <a:cs typeface="Times New Roman"/>
              </a:rPr>
              <a:t>Their main </a:t>
            </a:r>
            <a:r>
              <a:rPr sz="1400" spc="-5" dirty="0" smtClean="0">
                <a:latin typeface="Times New Roman"/>
                <a:cs typeface="Times New Roman"/>
              </a:rPr>
              <a:t>function </a:t>
            </a:r>
            <a:r>
              <a:rPr sz="1400" spc="-20" dirty="0" smtClean="0">
                <a:latin typeface="Times New Roman"/>
                <a:cs typeface="Times New Roman"/>
              </a:rPr>
              <a:t>is </a:t>
            </a:r>
            <a:r>
              <a:rPr sz="1400" spc="-5" dirty="0" smtClean="0">
                <a:latin typeface="Times New Roman"/>
                <a:cs typeface="Times New Roman"/>
              </a:rPr>
              <a:t>to  maintain and </a:t>
            </a:r>
            <a:r>
              <a:rPr sz="1400" spc="-10" dirty="0" smtClean="0">
                <a:latin typeface="Times New Roman"/>
                <a:cs typeface="Times New Roman"/>
              </a:rPr>
              <a:t>transmit the genetic </a:t>
            </a:r>
            <a:r>
              <a:rPr sz="1400" spc="-5" dirty="0" smtClean="0">
                <a:latin typeface="Times New Roman"/>
                <a:cs typeface="Times New Roman"/>
              </a:rPr>
              <a:t>code. This </a:t>
            </a:r>
            <a:r>
              <a:rPr sz="1400" spc="-10" dirty="0" smtClean="0">
                <a:latin typeface="Times New Roman"/>
                <a:cs typeface="Times New Roman"/>
              </a:rPr>
              <a:t>information </a:t>
            </a:r>
            <a:r>
              <a:rPr sz="1400" spc="-20" dirty="0" smtClean="0">
                <a:latin typeface="Times New Roman"/>
                <a:cs typeface="Times New Roman"/>
              </a:rPr>
              <a:t>is </a:t>
            </a:r>
            <a:r>
              <a:rPr sz="1400" spc="-5" dirty="0" smtClean="0">
                <a:latin typeface="Times New Roman"/>
                <a:cs typeface="Times New Roman"/>
              </a:rPr>
              <a:t>stored in </a:t>
            </a:r>
            <a:r>
              <a:rPr sz="1400" spc="-10" dirty="0" smtClean="0">
                <a:latin typeface="Times New Roman"/>
                <a:cs typeface="Times New Roman"/>
              </a:rPr>
              <a:t>the </a:t>
            </a:r>
            <a:r>
              <a:rPr sz="1400" spc="-5" dirty="0" smtClean="0">
                <a:latin typeface="Times New Roman"/>
                <a:cs typeface="Times New Roman"/>
              </a:rPr>
              <a:t>form </a:t>
            </a:r>
            <a:r>
              <a:rPr sz="1400" spc="5" dirty="0" smtClean="0">
                <a:latin typeface="Times New Roman"/>
                <a:cs typeface="Times New Roman"/>
              </a:rPr>
              <a:t>of </a:t>
            </a:r>
            <a:r>
              <a:rPr sz="1400" spc="-10" dirty="0" smtClean="0">
                <a:latin typeface="Times New Roman"/>
                <a:cs typeface="Times New Roman"/>
              </a:rPr>
              <a:t>long </a:t>
            </a:r>
            <a:r>
              <a:rPr sz="1400" spc="-5" dirty="0" smtClean="0">
                <a:latin typeface="Times New Roman"/>
                <a:cs typeface="Times New Roman"/>
              </a:rPr>
              <a:t>polymer</a:t>
            </a:r>
            <a:r>
              <a:rPr sz="1400" spc="235" dirty="0" smtClean="0">
                <a:latin typeface="Times New Roman"/>
                <a:cs typeface="Times New Roman"/>
              </a:rPr>
              <a:t> </a:t>
            </a:r>
            <a:r>
              <a:rPr sz="1400" spc="-5" dirty="0" smtClean="0">
                <a:latin typeface="Times New Roman"/>
                <a:cs typeface="Times New Roman"/>
              </a:rPr>
              <a:t>chains.</a:t>
            </a:r>
            <a:endParaRPr sz="1400" dirty="0" smtClean="0">
              <a:latin typeface="Times New Roman"/>
              <a:cs typeface="Times New Roman"/>
            </a:endParaRPr>
          </a:p>
          <a:p>
            <a:pPr marL="12700" marR="6350" indent="447675" algn="just" rtl="0">
              <a:lnSpc>
                <a:spcPct val="143600"/>
              </a:lnSpc>
              <a:spcBef>
                <a:spcPts val="10"/>
              </a:spcBef>
            </a:pPr>
            <a:r>
              <a:rPr sz="1400" b="1" spc="-10" dirty="0" smtClean="0">
                <a:solidFill>
                  <a:srgbClr val="221F1F"/>
                </a:solidFill>
                <a:latin typeface="Times New Roman"/>
                <a:cs typeface="Times New Roman"/>
              </a:rPr>
              <a:t>Nucleic </a:t>
            </a:r>
            <a:r>
              <a:rPr sz="1400" b="1" spc="-10" dirty="0">
                <a:solidFill>
                  <a:srgbClr val="221F1F"/>
                </a:solidFill>
                <a:latin typeface="Times New Roman"/>
                <a:cs typeface="Times New Roman"/>
              </a:rPr>
              <a:t>acids </a:t>
            </a:r>
            <a:r>
              <a:rPr sz="1400" b="1" spc="-5" dirty="0">
                <a:solidFill>
                  <a:srgbClr val="221F1F"/>
                </a:solidFill>
                <a:latin typeface="Times New Roman"/>
                <a:cs typeface="Times New Roman"/>
              </a:rPr>
              <a:t>are </a:t>
            </a:r>
            <a:r>
              <a:rPr sz="1400" b="1" spc="-15" dirty="0">
                <a:solidFill>
                  <a:srgbClr val="221F1F"/>
                </a:solidFill>
                <a:latin typeface="Times New Roman"/>
                <a:cs typeface="Times New Roman"/>
              </a:rPr>
              <a:t>the </a:t>
            </a:r>
            <a:r>
              <a:rPr sz="1400" b="1" spc="-5" dirty="0">
                <a:solidFill>
                  <a:srgbClr val="221F1F"/>
                </a:solidFill>
                <a:latin typeface="Times New Roman"/>
                <a:cs typeface="Times New Roman"/>
              </a:rPr>
              <a:t>polymers </a:t>
            </a:r>
            <a:r>
              <a:rPr sz="1400" b="1" spc="-20" dirty="0">
                <a:solidFill>
                  <a:srgbClr val="221F1F"/>
                </a:solidFill>
                <a:latin typeface="Times New Roman"/>
                <a:cs typeface="Times New Roman"/>
              </a:rPr>
              <a:t>of </a:t>
            </a:r>
            <a:r>
              <a:rPr sz="1400" b="1" spc="-10" dirty="0">
                <a:solidFill>
                  <a:srgbClr val="221F1F"/>
                </a:solidFill>
                <a:latin typeface="Times New Roman"/>
                <a:cs typeface="Times New Roman"/>
              </a:rPr>
              <a:t>nucleotides </a:t>
            </a:r>
            <a:r>
              <a:rPr sz="1400" spc="-5" dirty="0">
                <a:solidFill>
                  <a:srgbClr val="221F1F"/>
                </a:solidFill>
                <a:latin typeface="Times New Roman"/>
                <a:cs typeface="Times New Roman"/>
              </a:rPr>
              <a:t>(polynucleotides) </a:t>
            </a:r>
            <a:r>
              <a:rPr sz="1400" spc="-15" dirty="0">
                <a:solidFill>
                  <a:srgbClr val="221F1F"/>
                </a:solidFill>
                <a:latin typeface="Times New Roman"/>
                <a:cs typeface="Times New Roman"/>
              </a:rPr>
              <a:t>held </a:t>
            </a:r>
            <a:r>
              <a:rPr sz="1400" spc="5" dirty="0">
                <a:solidFill>
                  <a:srgbClr val="221F1F"/>
                </a:solidFill>
                <a:latin typeface="Times New Roman"/>
                <a:cs typeface="Times New Roman"/>
              </a:rPr>
              <a:t>by </a:t>
            </a:r>
            <a:r>
              <a:rPr sz="1400" spc="-5" dirty="0">
                <a:latin typeface="Times New Roman"/>
                <a:cs typeface="Times New Roman"/>
              </a:rPr>
              <a:t>3’ </a:t>
            </a:r>
            <a:r>
              <a:rPr sz="1400" spc="-15" dirty="0">
                <a:solidFill>
                  <a:srgbClr val="221F1F"/>
                </a:solidFill>
                <a:latin typeface="Times New Roman"/>
                <a:cs typeface="Times New Roman"/>
              </a:rPr>
              <a:t>and </a:t>
            </a:r>
            <a:r>
              <a:rPr sz="1400" spc="-5" dirty="0">
                <a:latin typeface="Times New Roman"/>
                <a:cs typeface="Times New Roman"/>
              </a:rPr>
              <a:t>5’ </a:t>
            </a:r>
            <a:r>
              <a:rPr sz="1400" spc="-10" dirty="0">
                <a:solidFill>
                  <a:srgbClr val="221F1F"/>
                </a:solidFill>
                <a:latin typeface="Times New Roman"/>
                <a:cs typeface="Times New Roman"/>
              </a:rPr>
              <a:t>phosphate </a:t>
            </a:r>
            <a:r>
              <a:rPr sz="1400" spc="-5" dirty="0">
                <a:solidFill>
                  <a:srgbClr val="221F1F"/>
                </a:solidFill>
                <a:latin typeface="Times New Roman"/>
                <a:cs typeface="Times New Roman"/>
              </a:rPr>
              <a:t>bridges. </a:t>
            </a:r>
            <a:r>
              <a:rPr sz="1400" dirty="0">
                <a:solidFill>
                  <a:srgbClr val="221F1F"/>
                </a:solidFill>
                <a:latin typeface="Times New Roman"/>
                <a:cs typeface="Times New Roman"/>
              </a:rPr>
              <a:t>In </a:t>
            </a:r>
            <a:r>
              <a:rPr sz="1400" spc="-10" dirty="0">
                <a:solidFill>
                  <a:srgbClr val="221F1F"/>
                </a:solidFill>
                <a:latin typeface="Times New Roman"/>
                <a:cs typeface="Times New Roman"/>
              </a:rPr>
              <a:t>other  </a:t>
            </a:r>
            <a:r>
              <a:rPr sz="1400" spc="-5" dirty="0">
                <a:solidFill>
                  <a:srgbClr val="221F1F"/>
                </a:solidFill>
                <a:latin typeface="Times New Roman"/>
                <a:cs typeface="Times New Roman"/>
              </a:rPr>
              <a:t>words, </a:t>
            </a:r>
            <a:r>
              <a:rPr sz="1400" spc="-10" dirty="0">
                <a:solidFill>
                  <a:srgbClr val="221F1F"/>
                </a:solidFill>
                <a:latin typeface="Times New Roman"/>
                <a:cs typeface="Times New Roman"/>
              </a:rPr>
              <a:t>nucleic acids </a:t>
            </a:r>
            <a:r>
              <a:rPr sz="1400" dirty="0">
                <a:solidFill>
                  <a:srgbClr val="221F1F"/>
                </a:solidFill>
                <a:latin typeface="Times New Roman"/>
                <a:cs typeface="Times New Roman"/>
              </a:rPr>
              <a:t>are </a:t>
            </a:r>
            <a:r>
              <a:rPr sz="1400" spc="-5" dirty="0">
                <a:solidFill>
                  <a:srgbClr val="221F1F"/>
                </a:solidFill>
                <a:latin typeface="Times New Roman"/>
                <a:cs typeface="Times New Roman"/>
              </a:rPr>
              <a:t>built </a:t>
            </a:r>
            <a:r>
              <a:rPr sz="1400" spc="-20" dirty="0">
                <a:solidFill>
                  <a:srgbClr val="221F1F"/>
                </a:solidFill>
                <a:latin typeface="Times New Roman"/>
                <a:cs typeface="Times New Roman"/>
              </a:rPr>
              <a:t>up </a:t>
            </a:r>
            <a:r>
              <a:rPr sz="1400" spc="5" dirty="0">
                <a:solidFill>
                  <a:srgbClr val="221F1F"/>
                </a:solidFill>
                <a:latin typeface="Times New Roman"/>
                <a:cs typeface="Times New Roman"/>
              </a:rPr>
              <a:t>by </a:t>
            </a:r>
            <a:r>
              <a:rPr sz="1400" spc="-10" dirty="0">
                <a:solidFill>
                  <a:srgbClr val="221F1F"/>
                </a:solidFill>
                <a:latin typeface="Times New Roman"/>
                <a:cs typeface="Times New Roman"/>
              </a:rPr>
              <a:t>the monomeric units </a:t>
            </a:r>
            <a:r>
              <a:rPr sz="1400" spc="-5" dirty="0">
                <a:solidFill>
                  <a:srgbClr val="221F1F"/>
                </a:solidFill>
                <a:latin typeface="Times New Roman"/>
                <a:cs typeface="Times New Roman"/>
              </a:rPr>
              <a:t>of nucleotides </a:t>
            </a:r>
            <a:r>
              <a:rPr sz="1400" spc="-10" dirty="0">
                <a:solidFill>
                  <a:srgbClr val="221F1F"/>
                </a:solidFill>
                <a:latin typeface="Times New Roman"/>
                <a:cs typeface="Times New Roman"/>
              </a:rPr>
              <a:t>(It </a:t>
            </a:r>
            <a:r>
              <a:rPr sz="1400" spc="-15" dirty="0">
                <a:solidFill>
                  <a:srgbClr val="221F1F"/>
                </a:solidFill>
                <a:latin typeface="Times New Roman"/>
                <a:cs typeface="Times New Roman"/>
              </a:rPr>
              <a:t>may </a:t>
            </a:r>
            <a:r>
              <a:rPr sz="1400" spc="5" dirty="0">
                <a:solidFill>
                  <a:srgbClr val="221F1F"/>
                </a:solidFill>
                <a:latin typeface="Times New Roman"/>
                <a:cs typeface="Times New Roman"/>
              </a:rPr>
              <a:t>be </a:t>
            </a:r>
            <a:r>
              <a:rPr sz="1400" spc="-10" dirty="0">
                <a:solidFill>
                  <a:srgbClr val="221F1F"/>
                </a:solidFill>
                <a:latin typeface="Times New Roman"/>
                <a:cs typeface="Times New Roman"/>
              </a:rPr>
              <a:t>recalled </a:t>
            </a:r>
            <a:r>
              <a:rPr sz="1400" spc="-15" dirty="0">
                <a:solidFill>
                  <a:srgbClr val="221F1F"/>
                </a:solidFill>
                <a:latin typeface="Times New Roman"/>
                <a:cs typeface="Times New Roman"/>
              </a:rPr>
              <a:t>that </a:t>
            </a:r>
            <a:r>
              <a:rPr sz="1400" dirty="0">
                <a:solidFill>
                  <a:srgbClr val="221F1F"/>
                </a:solidFill>
                <a:latin typeface="Times New Roman"/>
                <a:cs typeface="Times New Roman"/>
              </a:rPr>
              <a:t>protein </a:t>
            </a:r>
            <a:r>
              <a:rPr sz="1400" spc="-20" dirty="0">
                <a:solidFill>
                  <a:srgbClr val="221F1F"/>
                </a:solidFill>
                <a:latin typeface="Times New Roman"/>
                <a:cs typeface="Times New Roman"/>
              </a:rPr>
              <a:t>is </a:t>
            </a:r>
            <a:r>
              <a:rPr sz="1400" spc="-5" dirty="0">
                <a:solidFill>
                  <a:srgbClr val="221F1F"/>
                </a:solidFill>
                <a:latin typeface="Times New Roman"/>
                <a:cs typeface="Times New Roman"/>
              </a:rPr>
              <a:t>a </a:t>
            </a:r>
            <a:r>
              <a:rPr sz="1400" spc="-10" dirty="0">
                <a:solidFill>
                  <a:srgbClr val="221F1F"/>
                </a:solidFill>
                <a:latin typeface="Times New Roman"/>
                <a:cs typeface="Times New Roman"/>
              </a:rPr>
              <a:t>polymer </a:t>
            </a:r>
            <a:r>
              <a:rPr sz="1400" spc="5" dirty="0">
                <a:solidFill>
                  <a:srgbClr val="221F1F"/>
                </a:solidFill>
                <a:latin typeface="Times New Roman"/>
                <a:cs typeface="Times New Roman"/>
              </a:rPr>
              <a:t>of  </a:t>
            </a:r>
            <a:r>
              <a:rPr sz="1400" spc="-5" dirty="0">
                <a:solidFill>
                  <a:srgbClr val="221F1F"/>
                </a:solidFill>
                <a:latin typeface="Times New Roman"/>
                <a:cs typeface="Times New Roman"/>
              </a:rPr>
              <a:t>amino</a:t>
            </a:r>
            <a:r>
              <a:rPr sz="1400" dirty="0">
                <a:solidFill>
                  <a:srgbClr val="221F1F"/>
                </a:solidFill>
                <a:latin typeface="Times New Roman"/>
                <a:cs typeface="Times New Roman"/>
              </a:rPr>
              <a:t> </a:t>
            </a:r>
            <a:r>
              <a:rPr sz="1400" spc="-5" dirty="0">
                <a:solidFill>
                  <a:srgbClr val="221F1F"/>
                </a:solidFill>
                <a:latin typeface="Times New Roman"/>
                <a:cs typeface="Times New Roman"/>
              </a:rPr>
              <a:t>acids).</a:t>
            </a:r>
            <a:endParaRPr sz="1400" dirty="0">
              <a:latin typeface="Times New Roman"/>
              <a:cs typeface="Times New Roman"/>
            </a:endParaRPr>
          </a:p>
          <a:p>
            <a:pPr marL="12700" algn="just" rtl="0">
              <a:lnSpc>
                <a:spcPct val="100000"/>
              </a:lnSpc>
              <a:spcBef>
                <a:spcPts val="775"/>
              </a:spcBef>
            </a:pPr>
            <a:r>
              <a:rPr sz="1400" b="1" spc="-10" dirty="0">
                <a:latin typeface="Times New Roman"/>
                <a:cs typeface="Times New Roman"/>
              </a:rPr>
              <a:t>What </a:t>
            </a:r>
            <a:r>
              <a:rPr sz="1400" b="1" spc="-5" dirty="0">
                <a:latin typeface="Times New Roman"/>
                <a:cs typeface="Times New Roman"/>
              </a:rPr>
              <a:t>are </a:t>
            </a:r>
            <a:r>
              <a:rPr sz="1400" b="1" spc="-10" dirty="0">
                <a:latin typeface="Times New Roman"/>
                <a:cs typeface="Times New Roman"/>
              </a:rPr>
              <a:t>nucleosides and</a:t>
            </a:r>
            <a:r>
              <a:rPr sz="1400" b="1" spc="110" dirty="0">
                <a:latin typeface="Times New Roman"/>
                <a:cs typeface="Times New Roman"/>
              </a:rPr>
              <a:t> </a:t>
            </a:r>
            <a:r>
              <a:rPr sz="1400" b="1" spc="-10" dirty="0">
                <a:latin typeface="Times New Roman"/>
                <a:cs typeface="Times New Roman"/>
              </a:rPr>
              <a:t>nucleotides?</a:t>
            </a:r>
            <a:endParaRPr sz="1400" dirty="0">
              <a:latin typeface="Times New Roman"/>
              <a:cs typeface="Times New Roman"/>
            </a:endParaRPr>
          </a:p>
          <a:p>
            <a:pPr marL="137160" marR="89535" indent="719455" algn="just" rtl="0">
              <a:lnSpc>
                <a:spcPct val="142900"/>
              </a:lnSpc>
            </a:pPr>
            <a:r>
              <a:rPr sz="1400" b="1" spc="-10" dirty="0">
                <a:latin typeface="Times New Roman"/>
                <a:cs typeface="Times New Roman"/>
              </a:rPr>
              <a:t>Nucleosides </a:t>
            </a:r>
            <a:r>
              <a:rPr sz="1400" spc="-10" dirty="0">
                <a:latin typeface="Times New Roman"/>
                <a:cs typeface="Times New Roman"/>
              </a:rPr>
              <a:t>consist </a:t>
            </a:r>
            <a:r>
              <a:rPr sz="1400" spc="5" dirty="0">
                <a:latin typeface="Times New Roman"/>
                <a:cs typeface="Times New Roman"/>
              </a:rPr>
              <a:t>of </a:t>
            </a:r>
            <a:r>
              <a:rPr sz="1400" spc="-10" dirty="0">
                <a:latin typeface="Times New Roman"/>
                <a:cs typeface="Times New Roman"/>
              </a:rPr>
              <a:t>the nitrogenous </a:t>
            </a:r>
            <a:r>
              <a:rPr sz="1400" spc="-5" dirty="0">
                <a:latin typeface="Times New Roman"/>
                <a:cs typeface="Times New Roman"/>
              </a:rPr>
              <a:t>base and </a:t>
            </a:r>
            <a:r>
              <a:rPr sz="1400" spc="-10" dirty="0">
                <a:latin typeface="Times New Roman"/>
                <a:cs typeface="Times New Roman"/>
              </a:rPr>
              <a:t>the </a:t>
            </a:r>
            <a:r>
              <a:rPr sz="1400" spc="-5" dirty="0">
                <a:latin typeface="Times New Roman"/>
                <a:cs typeface="Times New Roman"/>
              </a:rPr>
              <a:t>sugar without </a:t>
            </a:r>
            <a:r>
              <a:rPr sz="1400" spc="-10" dirty="0">
                <a:latin typeface="Times New Roman"/>
                <a:cs typeface="Times New Roman"/>
              </a:rPr>
              <a:t>the </a:t>
            </a:r>
            <a:r>
              <a:rPr sz="1400" spc="-5" dirty="0">
                <a:latin typeface="Times New Roman"/>
                <a:cs typeface="Times New Roman"/>
              </a:rPr>
              <a:t>phosphate. </a:t>
            </a:r>
            <a:r>
              <a:rPr sz="1400" spc="-10" dirty="0">
                <a:latin typeface="Times New Roman"/>
                <a:cs typeface="Times New Roman"/>
              </a:rPr>
              <a:t>According </a:t>
            </a:r>
            <a:r>
              <a:rPr sz="1400" spc="-5" dirty="0">
                <a:latin typeface="Times New Roman"/>
                <a:cs typeface="Times New Roman"/>
              </a:rPr>
              <a:t>to </a:t>
            </a:r>
            <a:r>
              <a:rPr sz="1400" spc="-10" dirty="0">
                <a:latin typeface="Times New Roman"/>
                <a:cs typeface="Times New Roman"/>
              </a:rPr>
              <a:t>the </a:t>
            </a:r>
            <a:r>
              <a:rPr sz="1400" spc="-5" dirty="0">
                <a:latin typeface="Times New Roman"/>
                <a:cs typeface="Times New Roman"/>
              </a:rPr>
              <a:t>pentose  type involved, two </a:t>
            </a:r>
            <a:r>
              <a:rPr sz="1400" spc="-10" dirty="0">
                <a:latin typeface="Times New Roman"/>
                <a:cs typeface="Times New Roman"/>
              </a:rPr>
              <a:t>different species </a:t>
            </a:r>
            <a:r>
              <a:rPr sz="1400" spc="-5" dirty="0">
                <a:latin typeface="Times New Roman"/>
                <a:cs typeface="Times New Roman"/>
              </a:rPr>
              <a:t>of </a:t>
            </a:r>
            <a:r>
              <a:rPr sz="1400" spc="-10" dirty="0">
                <a:latin typeface="Times New Roman"/>
                <a:cs typeface="Times New Roman"/>
              </a:rPr>
              <a:t>nucleosides are </a:t>
            </a:r>
            <a:r>
              <a:rPr sz="1400" spc="-5" dirty="0">
                <a:latin typeface="Times New Roman"/>
                <a:cs typeface="Times New Roman"/>
              </a:rPr>
              <a:t>distinguished: deoxyribonucleosides containing</a:t>
            </a:r>
            <a:r>
              <a:rPr sz="1400" spc="7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2’-deoxyribose,</a:t>
            </a:r>
          </a:p>
          <a:p>
            <a:pPr marL="137160" algn="just" rtl="0">
              <a:lnSpc>
                <a:spcPct val="100000"/>
              </a:lnSpc>
              <a:spcBef>
                <a:spcPts val="745"/>
              </a:spcBef>
            </a:pPr>
            <a:r>
              <a:rPr sz="1400" spc="-15" dirty="0">
                <a:latin typeface="Times New Roman"/>
                <a:cs typeface="Times New Roman"/>
              </a:rPr>
              <a:t>and </a:t>
            </a:r>
            <a:r>
              <a:rPr sz="1400" spc="-5" dirty="0">
                <a:latin typeface="Times New Roman"/>
                <a:cs typeface="Times New Roman"/>
              </a:rPr>
              <a:t>ribonucleosides containing</a:t>
            </a:r>
            <a:r>
              <a:rPr sz="1400" spc="40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ribose.</a:t>
            </a:r>
            <a:endParaRPr sz="1400" dirty="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902004" y="5509386"/>
            <a:ext cx="8884920" cy="158242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951355" algn="l" rtl="0">
              <a:lnSpc>
                <a:spcPct val="100000"/>
              </a:lnSpc>
              <a:spcBef>
                <a:spcPts val="90"/>
              </a:spcBef>
              <a:tabLst>
                <a:tab pos="3640454" algn="l"/>
              </a:tabLst>
            </a:pPr>
            <a:r>
              <a:rPr sz="1400" spc="-5" dirty="0">
                <a:latin typeface="Times New Roman"/>
                <a:cs typeface="Times New Roman"/>
              </a:rPr>
              <a:t>thymidine	</a:t>
            </a:r>
            <a:r>
              <a:rPr sz="1400" spc="-10" dirty="0">
                <a:latin typeface="Times New Roman"/>
                <a:cs typeface="Times New Roman"/>
              </a:rPr>
              <a:t>uridine</a:t>
            </a:r>
            <a:endParaRPr sz="1400" dirty="0">
              <a:latin typeface="Times New Roman"/>
              <a:cs typeface="Times New Roman"/>
            </a:endParaRPr>
          </a:p>
          <a:p>
            <a:pPr algn="l" rtl="0">
              <a:lnSpc>
                <a:spcPct val="100000"/>
              </a:lnSpc>
              <a:spcBef>
                <a:spcPts val="15"/>
              </a:spcBef>
            </a:pPr>
            <a:endParaRPr sz="1450" dirty="0">
              <a:latin typeface="Times New Roman"/>
              <a:cs typeface="Times New Roman"/>
            </a:endParaRPr>
          </a:p>
          <a:p>
            <a:pPr marL="3387725" algn="l" rtl="0">
              <a:lnSpc>
                <a:spcPct val="100000"/>
              </a:lnSpc>
            </a:pPr>
            <a:r>
              <a:rPr sz="1400" b="1" spc="-10" dirty="0">
                <a:latin typeface="Times New Roman"/>
                <a:cs typeface="Times New Roman"/>
              </a:rPr>
              <a:t>Chemical </a:t>
            </a:r>
            <a:r>
              <a:rPr sz="1400" b="1" spc="-5" dirty="0">
                <a:latin typeface="Times New Roman"/>
                <a:cs typeface="Times New Roman"/>
              </a:rPr>
              <a:t>structure </a:t>
            </a:r>
            <a:r>
              <a:rPr sz="1400" b="1" spc="-20" dirty="0">
                <a:latin typeface="Times New Roman"/>
                <a:cs typeface="Times New Roman"/>
              </a:rPr>
              <a:t>of</a:t>
            </a:r>
            <a:r>
              <a:rPr sz="1400" b="1" spc="70" dirty="0">
                <a:latin typeface="Times New Roman"/>
                <a:cs typeface="Times New Roman"/>
              </a:rPr>
              <a:t> </a:t>
            </a:r>
            <a:r>
              <a:rPr sz="1400" b="1" spc="-10" dirty="0">
                <a:latin typeface="Times New Roman"/>
                <a:cs typeface="Times New Roman"/>
              </a:rPr>
              <a:t>nucleosides</a:t>
            </a:r>
            <a:endParaRPr sz="1400" dirty="0">
              <a:latin typeface="Times New Roman"/>
              <a:cs typeface="Times New Roman"/>
            </a:endParaRPr>
          </a:p>
          <a:p>
            <a:pPr marL="12700" marR="5080" indent="447675" algn="l" rtl="0">
              <a:lnSpc>
                <a:spcPts val="2420"/>
              </a:lnSpc>
              <a:spcBef>
                <a:spcPts val="185"/>
              </a:spcBef>
            </a:pPr>
            <a:r>
              <a:rPr sz="1400" b="1" spc="-10" dirty="0">
                <a:solidFill>
                  <a:srgbClr val="221F1F"/>
                </a:solidFill>
                <a:latin typeface="Times New Roman"/>
                <a:cs typeface="Times New Roman"/>
              </a:rPr>
              <a:t>Nucleotides </a:t>
            </a:r>
            <a:r>
              <a:rPr sz="1400" spc="-10" dirty="0">
                <a:solidFill>
                  <a:srgbClr val="221F1F"/>
                </a:solidFill>
                <a:latin typeface="Times New Roman"/>
                <a:cs typeface="Times New Roman"/>
              </a:rPr>
              <a:t>are composed </a:t>
            </a:r>
            <a:r>
              <a:rPr sz="1400" spc="5" dirty="0">
                <a:solidFill>
                  <a:srgbClr val="221F1F"/>
                </a:solidFill>
                <a:latin typeface="Times New Roman"/>
                <a:cs typeface="Times New Roman"/>
              </a:rPr>
              <a:t>of </a:t>
            </a:r>
            <a:r>
              <a:rPr sz="1400" spc="-5" dirty="0">
                <a:solidFill>
                  <a:srgbClr val="221F1F"/>
                </a:solidFill>
                <a:latin typeface="Times New Roman"/>
                <a:cs typeface="Times New Roman"/>
              </a:rPr>
              <a:t>a </a:t>
            </a:r>
            <a:r>
              <a:rPr sz="1400" b="1" spc="-10" dirty="0">
                <a:solidFill>
                  <a:srgbClr val="221F1F"/>
                </a:solidFill>
                <a:latin typeface="Times New Roman"/>
                <a:cs typeface="Times New Roman"/>
              </a:rPr>
              <a:t>nitrogenous </a:t>
            </a:r>
            <a:r>
              <a:rPr sz="1400" b="1" spc="-5" dirty="0">
                <a:solidFill>
                  <a:srgbClr val="221F1F"/>
                </a:solidFill>
                <a:latin typeface="Times New Roman"/>
                <a:cs typeface="Times New Roman"/>
              </a:rPr>
              <a:t>base</a:t>
            </a:r>
            <a:r>
              <a:rPr sz="1400" spc="-5" dirty="0">
                <a:solidFill>
                  <a:srgbClr val="221F1F"/>
                </a:solidFill>
                <a:latin typeface="Times New Roman"/>
                <a:cs typeface="Times New Roman"/>
              </a:rPr>
              <a:t>, a </a:t>
            </a:r>
            <a:r>
              <a:rPr sz="1400" b="1" spc="-10" dirty="0">
                <a:solidFill>
                  <a:srgbClr val="221F1F"/>
                </a:solidFill>
                <a:latin typeface="Times New Roman"/>
                <a:cs typeface="Times New Roman"/>
              </a:rPr>
              <a:t>pentose </a:t>
            </a:r>
            <a:r>
              <a:rPr sz="1400" b="1" spc="-5" dirty="0">
                <a:solidFill>
                  <a:srgbClr val="221F1F"/>
                </a:solidFill>
                <a:latin typeface="Times New Roman"/>
                <a:cs typeface="Times New Roman"/>
              </a:rPr>
              <a:t>sugar </a:t>
            </a:r>
            <a:r>
              <a:rPr sz="1400" spc="-5" dirty="0">
                <a:solidFill>
                  <a:srgbClr val="221F1F"/>
                </a:solidFill>
                <a:latin typeface="Times New Roman"/>
                <a:cs typeface="Times New Roman"/>
              </a:rPr>
              <a:t>and a </a:t>
            </a:r>
            <a:r>
              <a:rPr sz="1400" b="1" spc="-5" dirty="0">
                <a:solidFill>
                  <a:srgbClr val="221F1F"/>
                </a:solidFill>
                <a:latin typeface="Times New Roman"/>
                <a:cs typeface="Times New Roman"/>
              </a:rPr>
              <a:t>phosphate</a:t>
            </a:r>
            <a:r>
              <a:rPr sz="1400" spc="-5" dirty="0">
                <a:solidFill>
                  <a:srgbClr val="221F1F"/>
                </a:solidFill>
                <a:latin typeface="Times New Roman"/>
                <a:cs typeface="Times New Roman"/>
              </a:rPr>
              <a:t>. Nucleotides perform a </a:t>
            </a:r>
            <a:r>
              <a:rPr sz="1400" dirty="0">
                <a:solidFill>
                  <a:srgbClr val="221F1F"/>
                </a:solidFill>
                <a:latin typeface="Times New Roman"/>
                <a:cs typeface="Times New Roman"/>
              </a:rPr>
              <a:t>wide  </a:t>
            </a:r>
            <a:r>
              <a:rPr sz="1400" spc="-5" dirty="0">
                <a:solidFill>
                  <a:srgbClr val="221F1F"/>
                </a:solidFill>
                <a:latin typeface="Times New Roman"/>
                <a:cs typeface="Times New Roman"/>
              </a:rPr>
              <a:t>variety </a:t>
            </a:r>
            <a:r>
              <a:rPr sz="1400" spc="5" dirty="0">
                <a:solidFill>
                  <a:srgbClr val="221F1F"/>
                </a:solidFill>
                <a:latin typeface="Times New Roman"/>
                <a:cs typeface="Times New Roman"/>
              </a:rPr>
              <a:t>of </a:t>
            </a:r>
            <a:r>
              <a:rPr sz="1400" spc="-10" dirty="0">
                <a:solidFill>
                  <a:srgbClr val="221F1F"/>
                </a:solidFill>
                <a:latin typeface="Times New Roman"/>
                <a:cs typeface="Times New Roman"/>
              </a:rPr>
              <a:t>functions </a:t>
            </a:r>
            <a:r>
              <a:rPr sz="1400" spc="-5" dirty="0">
                <a:solidFill>
                  <a:srgbClr val="221F1F"/>
                </a:solidFill>
                <a:latin typeface="Times New Roman"/>
                <a:cs typeface="Times New Roman"/>
              </a:rPr>
              <a:t>in </a:t>
            </a:r>
            <a:r>
              <a:rPr sz="1400" spc="-10" dirty="0">
                <a:solidFill>
                  <a:srgbClr val="221F1F"/>
                </a:solidFill>
                <a:latin typeface="Times New Roman"/>
                <a:cs typeface="Times New Roman"/>
              </a:rPr>
              <a:t>the </a:t>
            </a:r>
            <a:r>
              <a:rPr sz="1400" spc="-5" dirty="0">
                <a:solidFill>
                  <a:srgbClr val="221F1F"/>
                </a:solidFill>
                <a:latin typeface="Times New Roman"/>
                <a:cs typeface="Times New Roman"/>
              </a:rPr>
              <a:t>living cells, besides being </a:t>
            </a:r>
            <a:r>
              <a:rPr sz="1400" spc="-10" dirty="0">
                <a:solidFill>
                  <a:srgbClr val="221F1F"/>
                </a:solidFill>
                <a:latin typeface="Times New Roman"/>
                <a:cs typeface="Times New Roman"/>
              </a:rPr>
              <a:t>the </a:t>
            </a:r>
            <a:r>
              <a:rPr sz="1400" spc="-5" dirty="0">
                <a:solidFill>
                  <a:srgbClr val="221F1F"/>
                </a:solidFill>
                <a:latin typeface="Times New Roman"/>
                <a:cs typeface="Times New Roman"/>
              </a:rPr>
              <a:t>building blocks or monomeric </a:t>
            </a:r>
            <a:r>
              <a:rPr sz="1400" spc="-10" dirty="0">
                <a:solidFill>
                  <a:srgbClr val="221F1F"/>
                </a:solidFill>
                <a:latin typeface="Times New Roman"/>
                <a:cs typeface="Times New Roman"/>
              </a:rPr>
              <a:t>units </a:t>
            </a:r>
            <a:r>
              <a:rPr sz="1400" spc="-5" dirty="0">
                <a:solidFill>
                  <a:srgbClr val="221F1F"/>
                </a:solidFill>
                <a:latin typeface="Times New Roman"/>
                <a:cs typeface="Times New Roman"/>
              </a:rPr>
              <a:t>in</a:t>
            </a:r>
            <a:r>
              <a:rPr sz="1400" spc="40" dirty="0">
                <a:solidFill>
                  <a:srgbClr val="221F1F"/>
                </a:solidFill>
                <a:latin typeface="Times New Roman"/>
                <a:cs typeface="Times New Roman"/>
              </a:rPr>
              <a:t> </a:t>
            </a:r>
            <a:r>
              <a:rPr sz="1400" spc="-10" dirty="0">
                <a:solidFill>
                  <a:srgbClr val="221F1F"/>
                </a:solidFill>
                <a:latin typeface="Times New Roman"/>
                <a:cs typeface="Times New Roman"/>
              </a:rPr>
              <a:t>the </a:t>
            </a:r>
            <a:r>
              <a:rPr sz="1400" spc="-5" dirty="0">
                <a:solidFill>
                  <a:srgbClr val="221F1F"/>
                </a:solidFill>
                <a:latin typeface="Times New Roman"/>
                <a:cs typeface="Times New Roman"/>
              </a:rPr>
              <a:t>nucleic </a:t>
            </a:r>
            <a:r>
              <a:rPr sz="1400" spc="-15" dirty="0">
                <a:solidFill>
                  <a:srgbClr val="221F1F"/>
                </a:solidFill>
                <a:latin typeface="Times New Roman"/>
                <a:cs typeface="Times New Roman"/>
              </a:rPr>
              <a:t>acid </a:t>
            </a:r>
            <a:r>
              <a:rPr sz="1400" spc="-5" dirty="0">
                <a:solidFill>
                  <a:srgbClr val="221F1F"/>
                </a:solidFill>
                <a:latin typeface="Times New Roman"/>
                <a:cs typeface="Times New Roman"/>
              </a:rPr>
              <a:t>structure.</a:t>
            </a:r>
            <a:endParaRPr sz="1400" dirty="0">
              <a:latin typeface="Times New Roman"/>
              <a:cs typeface="Times New Roman"/>
            </a:endParaRPr>
          </a:p>
          <a:p>
            <a:pPr marL="460375" algn="l" rtl="0">
              <a:lnSpc>
                <a:spcPct val="100000"/>
              </a:lnSpc>
              <a:spcBef>
                <a:spcPts val="520"/>
              </a:spcBef>
            </a:pPr>
            <a:r>
              <a:rPr sz="1400" spc="-20" dirty="0">
                <a:solidFill>
                  <a:srgbClr val="221F1F"/>
                </a:solidFill>
                <a:latin typeface="Times New Roman"/>
                <a:cs typeface="Times New Roman"/>
              </a:rPr>
              <a:t>The </a:t>
            </a:r>
            <a:r>
              <a:rPr sz="1400" dirty="0">
                <a:solidFill>
                  <a:srgbClr val="221F1F"/>
                </a:solidFill>
                <a:latin typeface="Times New Roman"/>
                <a:cs typeface="Times New Roman"/>
              </a:rPr>
              <a:t>term </a:t>
            </a:r>
            <a:r>
              <a:rPr sz="1400" spc="-10" dirty="0">
                <a:solidFill>
                  <a:srgbClr val="221F1F"/>
                </a:solidFill>
                <a:latin typeface="Times New Roman"/>
                <a:cs typeface="Times New Roman"/>
              </a:rPr>
              <a:t>nucleoside </a:t>
            </a:r>
            <a:r>
              <a:rPr sz="1400" spc="-5" dirty="0">
                <a:solidFill>
                  <a:srgbClr val="221F1F"/>
                </a:solidFill>
                <a:latin typeface="Times New Roman"/>
                <a:cs typeface="Times New Roman"/>
              </a:rPr>
              <a:t>refers to base + </a:t>
            </a:r>
            <a:r>
              <a:rPr sz="1400" spc="-10" dirty="0">
                <a:solidFill>
                  <a:srgbClr val="221F1F"/>
                </a:solidFill>
                <a:latin typeface="Times New Roman"/>
                <a:cs typeface="Times New Roman"/>
              </a:rPr>
              <a:t>sugar. Thus, nucleotide </a:t>
            </a:r>
            <a:r>
              <a:rPr sz="1400" spc="-20" dirty="0">
                <a:solidFill>
                  <a:srgbClr val="221F1F"/>
                </a:solidFill>
                <a:latin typeface="Times New Roman"/>
                <a:cs typeface="Times New Roman"/>
              </a:rPr>
              <a:t>is </a:t>
            </a:r>
            <a:r>
              <a:rPr sz="1400" spc="-5" dirty="0">
                <a:solidFill>
                  <a:srgbClr val="221F1F"/>
                </a:solidFill>
                <a:latin typeface="Times New Roman"/>
                <a:cs typeface="Times New Roman"/>
              </a:rPr>
              <a:t>nucleoside +</a:t>
            </a:r>
            <a:r>
              <a:rPr sz="1400" spc="275" dirty="0">
                <a:solidFill>
                  <a:srgbClr val="221F1F"/>
                </a:solidFill>
                <a:latin typeface="Times New Roman"/>
                <a:cs typeface="Times New Roman"/>
              </a:rPr>
              <a:t> </a:t>
            </a:r>
            <a:r>
              <a:rPr sz="1400" spc="-10" dirty="0">
                <a:solidFill>
                  <a:srgbClr val="221F1F"/>
                </a:solidFill>
                <a:latin typeface="Times New Roman"/>
                <a:cs typeface="Times New Roman"/>
              </a:rPr>
              <a:t>phosphate.</a:t>
            </a:r>
            <a:endParaRPr sz="1400" dirty="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2437764" y="4011904"/>
            <a:ext cx="1139189" cy="113553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pPr algn="l" rtl="0"/>
            <a:endParaRPr dirty="0"/>
          </a:p>
        </p:txBody>
      </p:sp>
      <p:sp>
        <p:nvSpPr>
          <p:cNvPr id="5" name="object 5"/>
          <p:cNvSpPr/>
          <p:nvPr/>
        </p:nvSpPr>
        <p:spPr>
          <a:xfrm>
            <a:off x="4020820" y="4032885"/>
            <a:ext cx="1104900" cy="111036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pPr algn="l" rtl="0"/>
            <a:endParaRPr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914704" y="2296033"/>
            <a:ext cx="274319" cy="19507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914704" y="2603881"/>
            <a:ext cx="274319" cy="19507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914704" y="2912110"/>
            <a:ext cx="274319" cy="19507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914704" y="3216910"/>
            <a:ext cx="274319" cy="19507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902004" y="601649"/>
            <a:ext cx="8792845" cy="3133090"/>
          </a:xfrm>
          <a:prstGeom prst="rect">
            <a:avLst/>
          </a:prstGeom>
        </p:spPr>
        <p:txBody>
          <a:bodyPr vert="horz" wrap="square" lIns="0" tIns="104775" rIns="0" bIns="0" rtlCol="0">
            <a:spAutoFit/>
          </a:bodyPr>
          <a:lstStyle/>
          <a:p>
            <a:pPr marL="52069" algn="l" rtl="0">
              <a:lnSpc>
                <a:spcPct val="100000"/>
              </a:lnSpc>
              <a:spcBef>
                <a:spcPts val="825"/>
              </a:spcBef>
            </a:pPr>
            <a:r>
              <a:rPr sz="1400" b="1" spc="-10" dirty="0">
                <a:latin typeface="Times New Roman"/>
                <a:cs typeface="Times New Roman"/>
              </a:rPr>
              <a:t>Structure and </a:t>
            </a:r>
            <a:r>
              <a:rPr sz="1400" b="1" spc="-5" dirty="0">
                <a:latin typeface="Times New Roman"/>
                <a:cs typeface="Times New Roman"/>
              </a:rPr>
              <a:t>levels </a:t>
            </a:r>
            <a:r>
              <a:rPr sz="1400" b="1" spc="-20" dirty="0">
                <a:latin typeface="Times New Roman"/>
                <a:cs typeface="Times New Roman"/>
              </a:rPr>
              <a:t>of </a:t>
            </a:r>
            <a:r>
              <a:rPr sz="1400" b="1" spc="-5" dirty="0">
                <a:latin typeface="Times New Roman"/>
                <a:cs typeface="Times New Roman"/>
              </a:rPr>
              <a:t>organization </a:t>
            </a:r>
            <a:r>
              <a:rPr sz="1400" b="1" spc="-20" dirty="0">
                <a:latin typeface="Times New Roman"/>
                <a:cs typeface="Times New Roman"/>
              </a:rPr>
              <a:t>of </a:t>
            </a:r>
            <a:r>
              <a:rPr sz="1400" b="1" spc="-10" dirty="0">
                <a:latin typeface="Times New Roman"/>
                <a:cs typeface="Times New Roman"/>
              </a:rPr>
              <a:t>nucleic</a:t>
            </a:r>
            <a:r>
              <a:rPr sz="1400" b="1" spc="190" dirty="0">
                <a:latin typeface="Times New Roman"/>
                <a:cs typeface="Times New Roman"/>
              </a:rPr>
              <a:t> </a:t>
            </a:r>
            <a:r>
              <a:rPr sz="1400" b="1" dirty="0">
                <a:latin typeface="Times New Roman"/>
                <a:cs typeface="Times New Roman"/>
              </a:rPr>
              <a:t>acids:</a:t>
            </a:r>
            <a:endParaRPr sz="1400" dirty="0">
              <a:latin typeface="Times New Roman"/>
              <a:cs typeface="Times New Roman"/>
            </a:endParaRPr>
          </a:p>
          <a:p>
            <a:pPr marL="408305" algn="l" rtl="0">
              <a:lnSpc>
                <a:spcPct val="100000"/>
              </a:lnSpc>
              <a:spcBef>
                <a:spcPts val="720"/>
              </a:spcBef>
            </a:pPr>
            <a:r>
              <a:rPr sz="1400" spc="-10" dirty="0">
                <a:latin typeface="Times New Roman"/>
                <a:cs typeface="Times New Roman"/>
              </a:rPr>
              <a:t>Nucleic </a:t>
            </a:r>
            <a:r>
              <a:rPr sz="1400" spc="-5" dirty="0">
                <a:latin typeface="Times New Roman"/>
                <a:cs typeface="Times New Roman"/>
              </a:rPr>
              <a:t>acids possess </a:t>
            </a:r>
            <a:r>
              <a:rPr sz="1400" spc="-15" dirty="0">
                <a:latin typeface="Times New Roman"/>
                <a:cs typeface="Times New Roman"/>
              </a:rPr>
              <a:t>primary, </a:t>
            </a:r>
            <a:r>
              <a:rPr sz="1400" spc="-5" dirty="0">
                <a:latin typeface="Times New Roman"/>
                <a:cs typeface="Times New Roman"/>
              </a:rPr>
              <a:t>secondary, tertiary and quarternary </a:t>
            </a:r>
            <a:r>
              <a:rPr sz="1400" spc="-10" dirty="0">
                <a:latin typeface="Times New Roman"/>
                <a:cs typeface="Times New Roman"/>
              </a:rPr>
              <a:t>levels </a:t>
            </a:r>
            <a:r>
              <a:rPr sz="1400" spc="5" dirty="0">
                <a:latin typeface="Times New Roman"/>
                <a:cs typeface="Times New Roman"/>
              </a:rPr>
              <a:t>of</a:t>
            </a:r>
            <a:r>
              <a:rPr sz="1400" spc="160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organization.</a:t>
            </a:r>
            <a:endParaRPr sz="1400" dirty="0">
              <a:latin typeface="Times New Roman"/>
              <a:cs typeface="Times New Roman"/>
            </a:endParaRPr>
          </a:p>
          <a:p>
            <a:pPr marL="12700" algn="l" rtl="0">
              <a:lnSpc>
                <a:spcPct val="100000"/>
              </a:lnSpc>
              <a:spcBef>
                <a:spcPts val="745"/>
              </a:spcBef>
            </a:pPr>
            <a:r>
              <a:rPr sz="1400" b="1" spc="-5" dirty="0">
                <a:latin typeface="Times New Roman"/>
                <a:cs typeface="Times New Roman"/>
              </a:rPr>
              <a:t>Physico-chemical properties </a:t>
            </a:r>
            <a:r>
              <a:rPr sz="1400" b="1" spc="-20" dirty="0">
                <a:latin typeface="Times New Roman"/>
                <a:cs typeface="Times New Roman"/>
              </a:rPr>
              <a:t>of </a:t>
            </a:r>
            <a:r>
              <a:rPr sz="1400" b="1" spc="-10" dirty="0">
                <a:latin typeface="Times New Roman"/>
                <a:cs typeface="Times New Roman"/>
              </a:rPr>
              <a:t>nucleic</a:t>
            </a:r>
            <a:r>
              <a:rPr sz="1400" b="1" spc="105" dirty="0">
                <a:latin typeface="Times New Roman"/>
                <a:cs typeface="Times New Roman"/>
              </a:rPr>
              <a:t> </a:t>
            </a:r>
            <a:r>
              <a:rPr sz="1400" b="1" dirty="0">
                <a:latin typeface="Times New Roman"/>
                <a:cs typeface="Times New Roman"/>
              </a:rPr>
              <a:t>acids:</a:t>
            </a:r>
            <a:endParaRPr sz="1400" dirty="0">
              <a:latin typeface="Times New Roman"/>
              <a:cs typeface="Times New Roman"/>
            </a:endParaRPr>
          </a:p>
          <a:p>
            <a:pPr marL="12700" marR="5080" indent="447675" algn="l" rtl="0">
              <a:lnSpc>
                <a:spcPct val="144400"/>
              </a:lnSpc>
              <a:spcBef>
                <a:spcPts val="310"/>
              </a:spcBef>
            </a:pPr>
            <a:r>
              <a:rPr sz="1400" spc="-5" dirty="0">
                <a:latin typeface="Times New Roman"/>
                <a:cs typeface="Times New Roman"/>
              </a:rPr>
              <a:t>Physico-chemical properties </a:t>
            </a:r>
            <a:r>
              <a:rPr sz="1400" spc="5" dirty="0">
                <a:latin typeface="Times New Roman"/>
                <a:cs typeface="Times New Roman"/>
              </a:rPr>
              <a:t>of </a:t>
            </a:r>
            <a:r>
              <a:rPr sz="1400" spc="-5" dirty="0">
                <a:latin typeface="Times New Roman"/>
                <a:cs typeface="Times New Roman"/>
              </a:rPr>
              <a:t>nucleic acids </a:t>
            </a:r>
            <a:r>
              <a:rPr sz="1400" spc="-10" dirty="0">
                <a:latin typeface="Times New Roman"/>
                <a:cs typeface="Times New Roman"/>
              </a:rPr>
              <a:t>are </a:t>
            </a:r>
            <a:r>
              <a:rPr sz="1400" spc="-5" dirty="0">
                <a:latin typeface="Times New Roman"/>
                <a:cs typeface="Times New Roman"/>
              </a:rPr>
              <a:t>primarily determined </a:t>
            </a:r>
            <a:r>
              <a:rPr sz="1400" spc="5" dirty="0">
                <a:latin typeface="Times New Roman"/>
                <a:cs typeface="Times New Roman"/>
              </a:rPr>
              <a:t>by </a:t>
            </a:r>
            <a:r>
              <a:rPr sz="1400" dirty="0">
                <a:latin typeface="Times New Roman"/>
                <a:cs typeface="Times New Roman"/>
              </a:rPr>
              <a:t>their </a:t>
            </a:r>
            <a:r>
              <a:rPr sz="1400" spc="-5" dirty="0">
                <a:latin typeface="Times New Roman"/>
                <a:cs typeface="Times New Roman"/>
              </a:rPr>
              <a:t>high </a:t>
            </a:r>
            <a:r>
              <a:rPr sz="1400" spc="-10" dirty="0">
                <a:latin typeface="Times New Roman"/>
                <a:cs typeface="Times New Roman"/>
              </a:rPr>
              <a:t>molecular </a:t>
            </a:r>
            <a:r>
              <a:rPr sz="1400" spc="-15" dirty="0">
                <a:latin typeface="Times New Roman"/>
                <a:cs typeface="Times New Roman"/>
              </a:rPr>
              <a:t>mass </a:t>
            </a:r>
            <a:r>
              <a:rPr sz="1400" spc="-5" dirty="0">
                <a:latin typeface="Times New Roman"/>
                <a:cs typeface="Times New Roman"/>
              </a:rPr>
              <a:t>and </a:t>
            </a:r>
            <a:r>
              <a:rPr sz="1400" spc="5" dirty="0">
                <a:latin typeface="Times New Roman"/>
                <a:cs typeface="Times New Roman"/>
              </a:rPr>
              <a:t>by </a:t>
            </a:r>
            <a:r>
              <a:rPr sz="1400" spc="-10" dirty="0">
                <a:latin typeface="Times New Roman"/>
                <a:cs typeface="Times New Roman"/>
              </a:rPr>
              <a:t>the </a:t>
            </a:r>
            <a:r>
              <a:rPr sz="1400" spc="-5" dirty="0">
                <a:latin typeface="Times New Roman"/>
                <a:cs typeface="Times New Roman"/>
              </a:rPr>
              <a:t>level  </a:t>
            </a:r>
            <a:r>
              <a:rPr sz="1400" spc="5" dirty="0">
                <a:latin typeface="Times New Roman"/>
                <a:cs typeface="Times New Roman"/>
              </a:rPr>
              <a:t>of </a:t>
            </a:r>
            <a:r>
              <a:rPr sz="1400" spc="-5" dirty="0">
                <a:latin typeface="Times New Roman"/>
                <a:cs typeface="Times New Roman"/>
              </a:rPr>
              <a:t>structural organization. Specific </a:t>
            </a:r>
            <a:r>
              <a:rPr sz="1400" spc="-15" dirty="0">
                <a:latin typeface="Times New Roman"/>
                <a:cs typeface="Times New Roman"/>
              </a:rPr>
              <a:t>features </a:t>
            </a:r>
            <a:r>
              <a:rPr sz="1400" spc="5" dirty="0">
                <a:latin typeface="Times New Roman"/>
                <a:cs typeface="Times New Roman"/>
              </a:rPr>
              <a:t>of </a:t>
            </a:r>
            <a:r>
              <a:rPr sz="1400" spc="-5" dirty="0">
                <a:latin typeface="Times New Roman"/>
                <a:cs typeface="Times New Roman"/>
              </a:rPr>
              <a:t>nucleic </a:t>
            </a:r>
            <a:r>
              <a:rPr sz="1400" spc="-10" dirty="0">
                <a:latin typeface="Times New Roman"/>
                <a:cs typeface="Times New Roman"/>
              </a:rPr>
              <a:t>acids </a:t>
            </a:r>
            <a:r>
              <a:rPr sz="1400" spc="-5" dirty="0">
                <a:latin typeface="Times New Roman"/>
                <a:cs typeface="Times New Roman"/>
              </a:rPr>
              <a:t>show up in</a:t>
            </a:r>
            <a:r>
              <a:rPr sz="1400" spc="7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their:</a:t>
            </a:r>
          </a:p>
          <a:p>
            <a:pPr marL="570230" algn="l" rtl="0">
              <a:lnSpc>
                <a:spcPct val="100000"/>
              </a:lnSpc>
              <a:spcBef>
                <a:spcPts val="720"/>
              </a:spcBef>
            </a:pPr>
            <a:r>
              <a:rPr sz="1400" spc="-5" dirty="0">
                <a:latin typeface="Times New Roman"/>
                <a:cs typeface="Times New Roman"/>
              </a:rPr>
              <a:t>colloidal and </a:t>
            </a:r>
            <a:r>
              <a:rPr sz="1400" spc="-10" dirty="0">
                <a:latin typeface="Times New Roman"/>
                <a:cs typeface="Times New Roman"/>
              </a:rPr>
              <a:t>osmotic</a:t>
            </a:r>
            <a:r>
              <a:rPr sz="1400" spc="-5" dirty="0">
                <a:latin typeface="Times New Roman"/>
                <a:cs typeface="Times New Roman"/>
              </a:rPr>
              <a:t> properties,</a:t>
            </a:r>
            <a:endParaRPr sz="1400" dirty="0">
              <a:latin typeface="Times New Roman"/>
              <a:cs typeface="Times New Roman"/>
            </a:endParaRPr>
          </a:p>
          <a:p>
            <a:pPr marL="570230" marR="5445125" algn="l" rtl="0">
              <a:lnSpc>
                <a:spcPts val="2430"/>
              </a:lnSpc>
              <a:spcBef>
                <a:spcPts val="200"/>
              </a:spcBef>
            </a:pPr>
            <a:r>
              <a:rPr sz="1400" spc="-5" dirty="0">
                <a:latin typeface="Times New Roman"/>
                <a:cs typeface="Times New Roman"/>
              </a:rPr>
              <a:t>high viscosity and density </a:t>
            </a:r>
            <a:r>
              <a:rPr sz="1400" spc="5" dirty="0">
                <a:latin typeface="Times New Roman"/>
                <a:cs typeface="Times New Roman"/>
              </a:rPr>
              <a:t>of </a:t>
            </a:r>
            <a:r>
              <a:rPr sz="1400" spc="-5" dirty="0">
                <a:latin typeface="Times New Roman"/>
                <a:cs typeface="Times New Roman"/>
              </a:rPr>
              <a:t>solutions,  optical</a:t>
            </a:r>
            <a:r>
              <a:rPr sz="1400" spc="-25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properties,</a:t>
            </a:r>
            <a:endParaRPr sz="1400" dirty="0">
              <a:latin typeface="Times New Roman"/>
              <a:cs typeface="Times New Roman"/>
            </a:endParaRPr>
          </a:p>
          <a:p>
            <a:pPr marL="570230" algn="l" rtl="0">
              <a:lnSpc>
                <a:spcPct val="100000"/>
              </a:lnSpc>
              <a:spcBef>
                <a:spcPts val="509"/>
              </a:spcBef>
            </a:pPr>
            <a:r>
              <a:rPr sz="1400" spc="-10" dirty="0">
                <a:latin typeface="Times New Roman"/>
                <a:cs typeface="Times New Roman"/>
              </a:rPr>
              <a:t>aptitude </a:t>
            </a:r>
            <a:r>
              <a:rPr sz="1400" spc="-5" dirty="0">
                <a:latin typeface="Times New Roman"/>
                <a:cs typeface="Times New Roman"/>
              </a:rPr>
              <a:t>to</a:t>
            </a:r>
            <a:r>
              <a:rPr sz="1400" spc="5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denaturation.</a:t>
            </a:r>
            <a:endParaRPr sz="1400" dirty="0">
              <a:latin typeface="Times New Roman"/>
              <a:cs typeface="Times New Roman"/>
            </a:endParaRPr>
          </a:p>
          <a:p>
            <a:pPr marL="12700" algn="l" rtl="0">
              <a:lnSpc>
                <a:spcPct val="100000"/>
              </a:lnSpc>
              <a:spcBef>
                <a:spcPts val="745"/>
              </a:spcBef>
            </a:pPr>
            <a:r>
              <a:rPr sz="1400" dirty="0">
                <a:latin typeface="Times New Roman"/>
                <a:cs typeface="Times New Roman"/>
              </a:rPr>
              <a:t>In </a:t>
            </a:r>
            <a:r>
              <a:rPr sz="1400" spc="-5" dirty="0">
                <a:latin typeface="Times New Roman"/>
                <a:cs typeface="Times New Roman"/>
              </a:rPr>
              <a:t>solution, </a:t>
            </a:r>
            <a:r>
              <a:rPr sz="1400" spc="-10" dirty="0">
                <a:latin typeface="Times New Roman"/>
                <a:cs typeface="Times New Roman"/>
              </a:rPr>
              <a:t>the molecules </a:t>
            </a:r>
            <a:r>
              <a:rPr sz="1400" spc="5" dirty="0">
                <a:latin typeface="Times New Roman"/>
                <a:cs typeface="Times New Roman"/>
              </a:rPr>
              <a:t>of </a:t>
            </a:r>
            <a:r>
              <a:rPr sz="1400" spc="-5" dirty="0">
                <a:latin typeface="Times New Roman"/>
                <a:cs typeface="Times New Roman"/>
              </a:rPr>
              <a:t>nucleic </a:t>
            </a:r>
            <a:r>
              <a:rPr sz="1400" spc="-10" dirty="0">
                <a:latin typeface="Times New Roman"/>
                <a:cs typeface="Times New Roman"/>
              </a:rPr>
              <a:t>acids exist </a:t>
            </a:r>
            <a:r>
              <a:rPr sz="1400" spc="-5" dirty="0">
                <a:latin typeface="Times New Roman"/>
                <a:cs typeface="Times New Roman"/>
              </a:rPr>
              <a:t>as polyanions with distinctly pronounced </a:t>
            </a:r>
            <a:r>
              <a:rPr sz="1400" spc="-10" dirty="0">
                <a:latin typeface="Times New Roman"/>
                <a:cs typeface="Times New Roman"/>
              </a:rPr>
              <a:t>acidic</a:t>
            </a:r>
            <a:r>
              <a:rPr sz="1400" spc="254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properties.</a:t>
            </a:r>
            <a:endParaRPr sz="14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02004" y="3759200"/>
            <a:ext cx="7706995" cy="136271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2597785">
              <a:lnSpc>
                <a:spcPct val="100000"/>
              </a:lnSpc>
              <a:spcBef>
                <a:spcPts val="90"/>
              </a:spcBef>
            </a:pPr>
            <a:r>
              <a:rPr sz="1400" spc="-10" dirty="0">
                <a:latin typeface="Times New Roman"/>
                <a:cs typeface="Times New Roman"/>
              </a:rPr>
              <a:t>Structural </a:t>
            </a:r>
            <a:r>
              <a:rPr sz="1400" spc="-5" dirty="0">
                <a:latin typeface="Times New Roman"/>
                <a:cs typeface="Times New Roman"/>
              </a:rPr>
              <a:t>elements </a:t>
            </a:r>
            <a:r>
              <a:rPr sz="1400" spc="5" dirty="0">
                <a:latin typeface="Times New Roman"/>
                <a:cs typeface="Times New Roman"/>
              </a:rPr>
              <a:t>of </a:t>
            </a:r>
            <a:r>
              <a:rPr sz="1400" spc="-10" dirty="0">
                <a:latin typeface="Times New Roman"/>
                <a:cs typeface="Times New Roman"/>
              </a:rPr>
              <a:t>the </a:t>
            </a:r>
            <a:r>
              <a:rPr sz="1400" spc="-15" dirty="0">
                <a:latin typeface="Times New Roman"/>
                <a:cs typeface="Times New Roman"/>
              </a:rPr>
              <a:t>most </a:t>
            </a:r>
            <a:r>
              <a:rPr sz="1400" spc="-5" dirty="0">
                <a:latin typeface="Times New Roman"/>
                <a:cs typeface="Times New Roman"/>
              </a:rPr>
              <a:t>common</a:t>
            </a:r>
            <a:r>
              <a:rPr sz="1400" spc="55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Times New Roman"/>
                <a:cs typeface="Times New Roman"/>
              </a:rPr>
              <a:t>nucleotides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20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400" b="1" spc="-15" dirty="0">
                <a:latin typeface="Times New Roman"/>
                <a:cs typeface="Times New Roman"/>
              </a:rPr>
              <a:t>Purines </a:t>
            </a:r>
            <a:r>
              <a:rPr sz="1400" b="1" spc="-5" dirty="0">
                <a:latin typeface="Times New Roman"/>
                <a:cs typeface="Times New Roman"/>
              </a:rPr>
              <a:t>and pyrimidines</a:t>
            </a:r>
            <a:r>
              <a:rPr sz="1400" b="1" spc="70" dirty="0">
                <a:latin typeface="Times New Roman"/>
                <a:cs typeface="Times New Roman"/>
              </a:rPr>
              <a:t> </a:t>
            </a:r>
            <a:r>
              <a:rPr sz="1400" b="1" spc="-5" dirty="0">
                <a:latin typeface="Times New Roman"/>
                <a:cs typeface="Times New Roman"/>
              </a:rPr>
              <a:t>bases:</a:t>
            </a:r>
            <a:endParaRPr sz="1400">
              <a:latin typeface="Times New Roman"/>
              <a:cs typeface="Times New Roman"/>
            </a:endParaRPr>
          </a:p>
          <a:p>
            <a:pPr marL="460375" marR="5080" indent="42545">
              <a:lnSpc>
                <a:spcPct val="142900"/>
              </a:lnSpc>
            </a:pPr>
            <a:r>
              <a:rPr sz="1400" spc="-20" dirty="0">
                <a:latin typeface="Times New Roman"/>
                <a:cs typeface="Times New Roman"/>
              </a:rPr>
              <a:t>The </a:t>
            </a:r>
            <a:r>
              <a:rPr sz="1400" spc="-10" dirty="0">
                <a:latin typeface="Times New Roman"/>
                <a:cs typeface="Times New Roman"/>
              </a:rPr>
              <a:t>nitrogenous </a:t>
            </a:r>
            <a:r>
              <a:rPr sz="1400" spc="-5" dirty="0">
                <a:latin typeface="Times New Roman"/>
                <a:cs typeface="Times New Roman"/>
              </a:rPr>
              <a:t>bases </a:t>
            </a:r>
            <a:r>
              <a:rPr sz="1400" spc="-10" dirty="0">
                <a:latin typeface="Times New Roman"/>
                <a:cs typeface="Times New Roman"/>
              </a:rPr>
              <a:t>found </a:t>
            </a:r>
            <a:r>
              <a:rPr sz="1400" spc="-5" dirty="0">
                <a:latin typeface="Times New Roman"/>
                <a:cs typeface="Times New Roman"/>
              </a:rPr>
              <a:t>in nucleotides </a:t>
            </a:r>
            <a:r>
              <a:rPr sz="1400" spc="-15" dirty="0">
                <a:latin typeface="Times New Roman"/>
                <a:cs typeface="Times New Roman"/>
              </a:rPr>
              <a:t>(and, </a:t>
            </a:r>
            <a:r>
              <a:rPr sz="1400" spc="-5" dirty="0">
                <a:latin typeface="Times New Roman"/>
                <a:cs typeface="Times New Roman"/>
              </a:rPr>
              <a:t>therefore, nucleic </a:t>
            </a:r>
            <a:r>
              <a:rPr sz="1400" spc="-10" dirty="0">
                <a:latin typeface="Times New Roman"/>
                <a:cs typeface="Times New Roman"/>
              </a:rPr>
              <a:t>acids) are </a:t>
            </a:r>
            <a:r>
              <a:rPr sz="1400" b="1" spc="-5" dirty="0">
                <a:latin typeface="Times New Roman"/>
                <a:cs typeface="Times New Roman"/>
              </a:rPr>
              <a:t>aromatic compounds</a:t>
            </a:r>
            <a:r>
              <a:rPr sz="1400" spc="-5" dirty="0">
                <a:latin typeface="Times New Roman"/>
                <a:cs typeface="Times New Roman"/>
              </a:rPr>
              <a:t>.  </a:t>
            </a:r>
            <a:r>
              <a:rPr sz="1400" spc="-20" dirty="0">
                <a:latin typeface="Times New Roman"/>
                <a:cs typeface="Times New Roman"/>
              </a:rPr>
              <a:t>The </a:t>
            </a:r>
            <a:r>
              <a:rPr sz="1400" spc="-5" dirty="0">
                <a:latin typeface="Times New Roman"/>
                <a:cs typeface="Times New Roman"/>
              </a:rPr>
              <a:t>bases </a:t>
            </a:r>
            <a:r>
              <a:rPr sz="1400" spc="-10" dirty="0">
                <a:latin typeface="Times New Roman"/>
                <a:cs typeface="Times New Roman"/>
              </a:rPr>
              <a:t>are </a:t>
            </a:r>
            <a:r>
              <a:rPr sz="1400" spc="-5" dirty="0">
                <a:latin typeface="Times New Roman"/>
                <a:cs typeface="Times New Roman"/>
              </a:rPr>
              <a:t>two </a:t>
            </a:r>
            <a:r>
              <a:rPr sz="1400" spc="-10" dirty="0">
                <a:latin typeface="Times New Roman"/>
                <a:cs typeface="Times New Roman"/>
              </a:rPr>
              <a:t>types: </a:t>
            </a:r>
            <a:r>
              <a:rPr sz="1400" spc="-5" dirty="0">
                <a:latin typeface="Times New Roman"/>
                <a:cs typeface="Times New Roman"/>
              </a:rPr>
              <a:t>purines </a:t>
            </a:r>
            <a:r>
              <a:rPr sz="1400" spc="-15" dirty="0">
                <a:latin typeface="Times New Roman"/>
                <a:cs typeface="Times New Roman"/>
              </a:rPr>
              <a:t>and </a:t>
            </a:r>
            <a:r>
              <a:rPr sz="1400" spc="-5" dirty="0">
                <a:latin typeface="Times New Roman"/>
                <a:cs typeface="Times New Roman"/>
              </a:rPr>
              <a:t>pyrimidines as shown </a:t>
            </a:r>
            <a:r>
              <a:rPr sz="1400" spc="-10" dirty="0">
                <a:latin typeface="Times New Roman"/>
                <a:cs typeface="Times New Roman"/>
              </a:rPr>
              <a:t>their </a:t>
            </a:r>
            <a:r>
              <a:rPr sz="1400" spc="-5" dirty="0">
                <a:latin typeface="Times New Roman"/>
                <a:cs typeface="Times New Roman"/>
              </a:rPr>
              <a:t>structure in </a:t>
            </a:r>
            <a:r>
              <a:rPr sz="1400" dirty="0">
                <a:latin typeface="Times New Roman"/>
                <a:cs typeface="Times New Roman"/>
              </a:rPr>
              <a:t>below</a:t>
            </a:r>
            <a:r>
              <a:rPr sz="1400" spc="300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Times New Roman"/>
                <a:cs typeface="Times New Roman"/>
              </a:rPr>
              <a:t>figure.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858000" y="6511290"/>
            <a:ext cx="1021715" cy="305435"/>
          </a:xfrm>
          <a:prstGeom prst="rect">
            <a:avLst/>
          </a:prstGeom>
          <a:ln w="9525">
            <a:solidFill>
              <a:srgbClr val="000000"/>
            </a:solidFill>
          </a:ln>
        </p:spPr>
        <p:txBody>
          <a:bodyPr vert="horz" wrap="square" lIns="0" tIns="40005" rIns="0" bIns="0" rtlCol="0">
            <a:spAutoFit/>
          </a:bodyPr>
          <a:lstStyle/>
          <a:p>
            <a:pPr marL="99695">
              <a:lnSpc>
                <a:spcPct val="100000"/>
              </a:lnSpc>
              <a:spcBef>
                <a:spcPts val="315"/>
              </a:spcBef>
            </a:pPr>
            <a:r>
              <a:rPr sz="1400" b="1" spc="-10" dirty="0">
                <a:latin typeface="Times New Roman"/>
                <a:cs typeface="Times New Roman"/>
              </a:rPr>
              <a:t>purines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1838960" y="5324475"/>
            <a:ext cx="919480" cy="80390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3979379" y="5339386"/>
            <a:ext cx="1089355" cy="805202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2664460" y="934085"/>
            <a:ext cx="5363210" cy="2776220"/>
          </a:xfrm>
          <a:custGeom>
            <a:avLst/>
            <a:gdLst/>
            <a:ahLst/>
            <a:cxnLst/>
            <a:rect l="l" t="t" r="r" b="b"/>
            <a:pathLst>
              <a:path w="5363209" h="2776220">
                <a:moveTo>
                  <a:pt x="0" y="2776219"/>
                </a:moveTo>
                <a:lnTo>
                  <a:pt x="5363210" y="2776219"/>
                </a:lnTo>
                <a:lnTo>
                  <a:pt x="5363210" y="0"/>
                </a:lnTo>
                <a:lnTo>
                  <a:pt x="0" y="0"/>
                </a:lnTo>
                <a:lnTo>
                  <a:pt x="0" y="2776219"/>
                </a:lnTo>
                <a:close/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2812382" y="1022048"/>
            <a:ext cx="4987610" cy="2527101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914270" y="691642"/>
            <a:ext cx="570230" cy="22698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 algn="l" rtl="0">
              <a:lnSpc>
                <a:spcPct val="100000"/>
              </a:lnSpc>
              <a:spcBef>
                <a:spcPts val="90"/>
              </a:spcBef>
            </a:pPr>
            <a:r>
              <a:rPr sz="1400" spc="-15" dirty="0">
                <a:latin typeface="Times New Roman"/>
                <a:cs typeface="Times New Roman"/>
              </a:rPr>
              <a:t>adenine</a:t>
            </a:r>
            <a:endParaRPr sz="1400" dirty="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667125" y="691642"/>
            <a:ext cx="579755" cy="22698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 algn="l" rtl="0">
              <a:lnSpc>
                <a:spcPct val="100000"/>
              </a:lnSpc>
              <a:spcBef>
                <a:spcPts val="90"/>
              </a:spcBef>
            </a:pPr>
            <a:r>
              <a:rPr sz="1400" spc="-15" dirty="0">
                <a:latin typeface="Times New Roman"/>
                <a:cs typeface="Times New Roman"/>
              </a:rPr>
              <a:t>guanine</a:t>
            </a:r>
            <a:endParaRPr sz="1400" dirty="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158036" y="2368677"/>
            <a:ext cx="601345" cy="23812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400" spc="-5" dirty="0">
                <a:latin typeface="Times New Roman"/>
                <a:cs typeface="Times New Roman"/>
              </a:rPr>
              <a:t>t</a:t>
            </a:r>
            <a:r>
              <a:rPr sz="1400" spc="-35" dirty="0">
                <a:latin typeface="Times New Roman"/>
                <a:cs typeface="Times New Roman"/>
              </a:rPr>
              <a:t>h</a:t>
            </a:r>
            <a:r>
              <a:rPr sz="1400" spc="15" dirty="0">
                <a:latin typeface="Times New Roman"/>
                <a:cs typeface="Times New Roman"/>
              </a:rPr>
              <a:t>y</a:t>
            </a:r>
            <a:r>
              <a:rPr sz="1400" spc="-40" dirty="0">
                <a:latin typeface="Times New Roman"/>
                <a:cs typeface="Times New Roman"/>
              </a:rPr>
              <a:t>m</a:t>
            </a:r>
            <a:r>
              <a:rPr sz="1400" spc="-5" dirty="0">
                <a:latin typeface="Times New Roman"/>
                <a:cs typeface="Times New Roman"/>
              </a:rPr>
              <a:t>ine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941701" y="2368677"/>
            <a:ext cx="425450" cy="23812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400" spc="-30" dirty="0">
                <a:latin typeface="Times New Roman"/>
                <a:cs typeface="Times New Roman"/>
              </a:rPr>
              <a:t>u</a:t>
            </a:r>
            <a:r>
              <a:rPr sz="1400" spc="-15" dirty="0">
                <a:latin typeface="Times New Roman"/>
                <a:cs typeface="Times New Roman"/>
              </a:rPr>
              <a:t>r</a:t>
            </a:r>
            <a:r>
              <a:rPr sz="1400" spc="-5" dirty="0">
                <a:latin typeface="Times New Roman"/>
                <a:cs typeface="Times New Roman"/>
              </a:rPr>
              <a:t>acil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4094226" y="2275637"/>
            <a:ext cx="2539365" cy="636270"/>
          </a:xfrm>
          <a:prstGeom prst="rect">
            <a:avLst/>
          </a:prstGeom>
        </p:spPr>
        <p:txBody>
          <a:bodyPr vert="horz" wrap="square" lIns="0" tIns="104775" rIns="0" bIns="0" rtlCol="0">
            <a:spAutoFit/>
          </a:bodyPr>
          <a:lstStyle/>
          <a:p>
            <a:pPr marL="338455" algn="l" rtl="0">
              <a:lnSpc>
                <a:spcPct val="100000"/>
              </a:lnSpc>
              <a:spcBef>
                <a:spcPts val="825"/>
              </a:spcBef>
            </a:pPr>
            <a:r>
              <a:rPr sz="1400" spc="-10" dirty="0">
                <a:latin typeface="Times New Roman"/>
                <a:cs typeface="Times New Roman"/>
              </a:rPr>
              <a:t>cytosine</a:t>
            </a:r>
            <a:endParaRPr sz="1400" dirty="0">
              <a:latin typeface="Times New Roman"/>
              <a:cs typeface="Times New Roman"/>
            </a:endParaRPr>
          </a:p>
          <a:p>
            <a:pPr marL="12700" algn="l" rtl="0">
              <a:lnSpc>
                <a:spcPct val="100000"/>
              </a:lnSpc>
              <a:spcBef>
                <a:spcPts val="720"/>
              </a:spcBef>
            </a:pPr>
            <a:r>
              <a:rPr sz="1400" spc="-5" dirty="0">
                <a:latin typeface="Times New Roman"/>
                <a:cs typeface="Times New Roman"/>
              </a:rPr>
              <a:t>. </a:t>
            </a:r>
            <a:r>
              <a:rPr sz="1400" b="1" spc="-10" dirty="0">
                <a:latin typeface="Times New Roman"/>
                <a:cs typeface="Times New Roman"/>
              </a:rPr>
              <a:t>Structures </a:t>
            </a:r>
            <a:r>
              <a:rPr sz="1400" b="1" spc="-20" dirty="0">
                <a:latin typeface="Times New Roman"/>
                <a:cs typeface="Times New Roman"/>
              </a:rPr>
              <a:t>of </a:t>
            </a:r>
            <a:r>
              <a:rPr sz="1400" b="1" spc="-10" dirty="0">
                <a:latin typeface="Times New Roman"/>
                <a:cs typeface="Times New Roman"/>
              </a:rPr>
              <a:t>nitrogenous</a:t>
            </a:r>
            <a:r>
              <a:rPr sz="1400" b="1" spc="90" dirty="0">
                <a:latin typeface="Times New Roman"/>
                <a:cs typeface="Times New Roman"/>
              </a:rPr>
              <a:t> </a:t>
            </a:r>
            <a:r>
              <a:rPr sz="1400" b="1" spc="-5" dirty="0">
                <a:latin typeface="Times New Roman"/>
                <a:cs typeface="Times New Roman"/>
              </a:rPr>
              <a:t>bases.</a:t>
            </a:r>
            <a:endParaRPr sz="1400" dirty="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902004" y="3196640"/>
            <a:ext cx="7484745" cy="3401060"/>
          </a:xfrm>
          <a:prstGeom prst="rect">
            <a:avLst/>
          </a:prstGeom>
        </p:spPr>
        <p:txBody>
          <a:bodyPr vert="horz" wrap="square" lIns="0" tIns="104139" rIns="0" bIns="0" rtlCol="0">
            <a:spAutoFit/>
          </a:bodyPr>
          <a:lstStyle/>
          <a:p>
            <a:pPr marL="12700" algn="l" rtl="0">
              <a:lnSpc>
                <a:spcPct val="100000"/>
              </a:lnSpc>
              <a:spcBef>
                <a:spcPts val="819"/>
              </a:spcBef>
            </a:pPr>
            <a:r>
              <a:rPr sz="1400" b="1" spc="-10" dirty="0">
                <a:latin typeface="Times New Roman"/>
                <a:cs typeface="Times New Roman"/>
              </a:rPr>
              <a:t>Major </a:t>
            </a:r>
            <a:r>
              <a:rPr sz="1400" b="1" spc="-5" dirty="0">
                <a:latin typeface="Times New Roman"/>
                <a:cs typeface="Times New Roman"/>
              </a:rPr>
              <a:t>bases in </a:t>
            </a:r>
            <a:r>
              <a:rPr sz="1400" b="1" spc="-10" dirty="0">
                <a:latin typeface="Times New Roman"/>
                <a:cs typeface="Times New Roman"/>
              </a:rPr>
              <a:t>nucleic</a:t>
            </a:r>
            <a:r>
              <a:rPr sz="1400" b="1" spc="45" dirty="0">
                <a:latin typeface="Times New Roman"/>
                <a:cs typeface="Times New Roman"/>
              </a:rPr>
              <a:t> </a:t>
            </a:r>
            <a:r>
              <a:rPr sz="1400" b="1" spc="-5" dirty="0">
                <a:latin typeface="Times New Roman"/>
                <a:cs typeface="Times New Roman"/>
              </a:rPr>
              <a:t>acids:</a:t>
            </a:r>
            <a:endParaRPr sz="1400" dirty="0">
              <a:latin typeface="Times New Roman"/>
              <a:cs typeface="Times New Roman"/>
            </a:endParaRPr>
          </a:p>
          <a:p>
            <a:pPr marL="502920" algn="l" rtl="0">
              <a:lnSpc>
                <a:spcPct val="100000"/>
              </a:lnSpc>
              <a:spcBef>
                <a:spcPts val="725"/>
              </a:spcBef>
            </a:pPr>
            <a:r>
              <a:rPr sz="1400" spc="-20" dirty="0">
                <a:latin typeface="Times New Roman"/>
                <a:cs typeface="Times New Roman"/>
              </a:rPr>
              <a:t>The </a:t>
            </a:r>
            <a:r>
              <a:rPr sz="1400" spc="-5" dirty="0">
                <a:latin typeface="Times New Roman"/>
                <a:cs typeface="Times New Roman"/>
              </a:rPr>
              <a:t>structures </a:t>
            </a:r>
            <a:r>
              <a:rPr sz="1400" spc="5" dirty="0">
                <a:latin typeface="Times New Roman"/>
                <a:cs typeface="Times New Roman"/>
              </a:rPr>
              <a:t>of </a:t>
            </a:r>
            <a:r>
              <a:rPr sz="1400" spc="-10" dirty="0">
                <a:latin typeface="Times New Roman"/>
                <a:cs typeface="Times New Roman"/>
              </a:rPr>
              <a:t>major </a:t>
            </a:r>
            <a:r>
              <a:rPr sz="1400" spc="-5" dirty="0">
                <a:latin typeface="Times New Roman"/>
                <a:cs typeface="Times New Roman"/>
              </a:rPr>
              <a:t>purines </a:t>
            </a:r>
            <a:r>
              <a:rPr sz="1400" spc="-15" dirty="0">
                <a:latin typeface="Times New Roman"/>
                <a:cs typeface="Times New Roman"/>
              </a:rPr>
              <a:t>and </a:t>
            </a:r>
            <a:r>
              <a:rPr sz="1400" spc="-5" dirty="0">
                <a:latin typeface="Times New Roman"/>
                <a:cs typeface="Times New Roman"/>
              </a:rPr>
              <a:t>pyrimidines </a:t>
            </a:r>
            <a:r>
              <a:rPr sz="1400" spc="-15" dirty="0">
                <a:latin typeface="Times New Roman"/>
                <a:cs typeface="Times New Roman"/>
              </a:rPr>
              <a:t>found </a:t>
            </a:r>
            <a:r>
              <a:rPr sz="1400" spc="-5" dirty="0">
                <a:latin typeface="Times New Roman"/>
                <a:cs typeface="Times New Roman"/>
              </a:rPr>
              <a:t>in </a:t>
            </a:r>
            <a:r>
              <a:rPr sz="1400" spc="-10" dirty="0">
                <a:latin typeface="Times New Roman"/>
                <a:cs typeface="Times New Roman"/>
              </a:rPr>
              <a:t>nucleic </a:t>
            </a:r>
            <a:r>
              <a:rPr sz="1400" spc="-5" dirty="0">
                <a:latin typeface="Times New Roman"/>
                <a:cs typeface="Times New Roman"/>
              </a:rPr>
              <a:t>acids </a:t>
            </a:r>
            <a:r>
              <a:rPr sz="1400" spc="-10" dirty="0">
                <a:latin typeface="Times New Roman"/>
                <a:cs typeface="Times New Roman"/>
              </a:rPr>
              <a:t>are </a:t>
            </a:r>
            <a:r>
              <a:rPr sz="1400" spc="-5" dirty="0">
                <a:latin typeface="Times New Roman"/>
                <a:cs typeface="Times New Roman"/>
              </a:rPr>
              <a:t>shown in above</a:t>
            </a:r>
            <a:r>
              <a:rPr sz="1400" spc="70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Times New Roman"/>
                <a:cs typeface="Times New Roman"/>
              </a:rPr>
              <a:t>figure.</a:t>
            </a:r>
            <a:endParaRPr sz="1400" dirty="0">
              <a:latin typeface="Times New Roman"/>
              <a:cs typeface="Times New Roman"/>
            </a:endParaRPr>
          </a:p>
          <a:p>
            <a:pPr marL="12700" algn="l" rtl="0">
              <a:lnSpc>
                <a:spcPct val="100000"/>
              </a:lnSpc>
              <a:spcBef>
                <a:spcPts val="745"/>
              </a:spcBef>
            </a:pPr>
            <a:r>
              <a:rPr sz="1400" b="1" spc="-10" dirty="0">
                <a:latin typeface="Times New Roman"/>
                <a:cs typeface="Times New Roman"/>
              </a:rPr>
              <a:t>DNA</a:t>
            </a:r>
            <a:r>
              <a:rPr sz="1400" b="1" spc="5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contains:</a:t>
            </a:r>
            <a:endParaRPr sz="1400" dirty="0">
              <a:latin typeface="Times New Roman"/>
              <a:cs typeface="Times New Roman"/>
            </a:endParaRPr>
          </a:p>
          <a:p>
            <a:pPr marL="12700" marR="3465829" algn="l" rtl="0">
              <a:lnSpc>
                <a:spcPts val="2420"/>
              </a:lnSpc>
              <a:spcBef>
                <a:spcPts val="185"/>
              </a:spcBef>
            </a:pPr>
            <a:r>
              <a:rPr sz="1400" spc="-10" dirty="0">
                <a:latin typeface="Times New Roman"/>
                <a:cs typeface="Times New Roman"/>
              </a:rPr>
              <a:t>Purine </a:t>
            </a:r>
            <a:r>
              <a:rPr sz="1400" spc="-5" dirty="0">
                <a:latin typeface="Times New Roman"/>
                <a:cs typeface="Times New Roman"/>
              </a:rPr>
              <a:t>bases </a:t>
            </a:r>
            <a:r>
              <a:rPr sz="1400" spc="-10" dirty="0">
                <a:latin typeface="Times New Roman"/>
                <a:cs typeface="Times New Roman"/>
              </a:rPr>
              <a:t>namely: </a:t>
            </a:r>
            <a:r>
              <a:rPr sz="1400" spc="-5" dirty="0">
                <a:latin typeface="Times New Roman"/>
                <a:cs typeface="Times New Roman"/>
              </a:rPr>
              <a:t>adenine </a:t>
            </a:r>
            <a:r>
              <a:rPr sz="1400" dirty="0">
                <a:latin typeface="Times New Roman"/>
                <a:cs typeface="Times New Roman"/>
              </a:rPr>
              <a:t>(A) </a:t>
            </a:r>
            <a:r>
              <a:rPr sz="1400" spc="-15" dirty="0">
                <a:latin typeface="Times New Roman"/>
                <a:cs typeface="Times New Roman"/>
              </a:rPr>
              <a:t>and </a:t>
            </a:r>
            <a:r>
              <a:rPr sz="1400" spc="-10" dirty="0">
                <a:latin typeface="Times New Roman"/>
                <a:cs typeface="Times New Roman"/>
              </a:rPr>
              <a:t>guanine </a:t>
            </a:r>
            <a:r>
              <a:rPr sz="1400" spc="-5" dirty="0">
                <a:latin typeface="Times New Roman"/>
                <a:cs typeface="Times New Roman"/>
              </a:rPr>
              <a:t>(G).  </a:t>
            </a:r>
            <a:r>
              <a:rPr sz="1400" spc="-10" dirty="0">
                <a:solidFill>
                  <a:srgbClr val="221F1F"/>
                </a:solidFill>
                <a:latin typeface="Times New Roman"/>
                <a:cs typeface="Times New Roman"/>
              </a:rPr>
              <a:t>Pyrimidine </a:t>
            </a:r>
            <a:r>
              <a:rPr sz="1400" spc="-5" dirty="0">
                <a:solidFill>
                  <a:srgbClr val="221F1F"/>
                </a:solidFill>
                <a:latin typeface="Times New Roman"/>
                <a:cs typeface="Times New Roman"/>
              </a:rPr>
              <a:t>bases namely: cytosine </a:t>
            </a:r>
            <a:r>
              <a:rPr sz="1400" spc="-10" dirty="0">
                <a:solidFill>
                  <a:srgbClr val="221F1F"/>
                </a:solidFill>
                <a:latin typeface="Times New Roman"/>
                <a:cs typeface="Times New Roman"/>
              </a:rPr>
              <a:t>(C) </a:t>
            </a:r>
            <a:r>
              <a:rPr sz="1400" spc="-5" dirty="0">
                <a:solidFill>
                  <a:srgbClr val="221F1F"/>
                </a:solidFill>
                <a:latin typeface="Times New Roman"/>
                <a:cs typeface="Times New Roman"/>
              </a:rPr>
              <a:t>and </a:t>
            </a:r>
            <a:r>
              <a:rPr sz="1400" spc="-10" dirty="0">
                <a:solidFill>
                  <a:srgbClr val="221F1F"/>
                </a:solidFill>
                <a:latin typeface="Times New Roman"/>
                <a:cs typeface="Times New Roman"/>
              </a:rPr>
              <a:t>thymine</a:t>
            </a:r>
            <a:r>
              <a:rPr sz="1400" spc="155" dirty="0">
                <a:solidFill>
                  <a:srgbClr val="221F1F"/>
                </a:solidFill>
                <a:latin typeface="Times New Roman"/>
                <a:cs typeface="Times New Roman"/>
              </a:rPr>
              <a:t> </a:t>
            </a:r>
            <a:r>
              <a:rPr sz="1400" spc="-5" dirty="0">
                <a:solidFill>
                  <a:srgbClr val="221F1F"/>
                </a:solidFill>
                <a:latin typeface="Times New Roman"/>
                <a:cs typeface="Times New Roman"/>
              </a:rPr>
              <a:t>(T)</a:t>
            </a:r>
            <a:endParaRPr sz="1400" dirty="0">
              <a:latin typeface="Times New Roman"/>
              <a:cs typeface="Times New Roman"/>
            </a:endParaRPr>
          </a:p>
          <a:p>
            <a:pPr algn="l" rtl="0">
              <a:lnSpc>
                <a:spcPct val="100000"/>
              </a:lnSpc>
            </a:pPr>
            <a:endParaRPr sz="1500" dirty="0">
              <a:latin typeface="Times New Roman"/>
              <a:cs typeface="Times New Roman"/>
            </a:endParaRPr>
          </a:p>
          <a:p>
            <a:pPr marL="12700" algn="l" rtl="0">
              <a:lnSpc>
                <a:spcPct val="100000"/>
              </a:lnSpc>
              <a:spcBef>
                <a:spcPts val="1220"/>
              </a:spcBef>
            </a:pPr>
            <a:r>
              <a:rPr sz="1400" b="1" spc="-10" dirty="0">
                <a:latin typeface="Times New Roman"/>
                <a:cs typeface="Times New Roman"/>
              </a:rPr>
              <a:t>RNA</a:t>
            </a:r>
            <a:r>
              <a:rPr sz="1400" b="1" spc="5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contains:</a:t>
            </a:r>
            <a:endParaRPr sz="1400" dirty="0">
              <a:latin typeface="Times New Roman"/>
              <a:cs typeface="Times New Roman"/>
            </a:endParaRPr>
          </a:p>
          <a:p>
            <a:pPr marL="12700" marR="3582035" algn="l" rtl="0">
              <a:lnSpc>
                <a:spcPct val="142900"/>
              </a:lnSpc>
              <a:spcBef>
                <a:spcPts val="25"/>
              </a:spcBef>
            </a:pPr>
            <a:r>
              <a:rPr sz="1400" spc="-10" dirty="0">
                <a:latin typeface="Times New Roman"/>
                <a:cs typeface="Times New Roman"/>
              </a:rPr>
              <a:t>Purine </a:t>
            </a:r>
            <a:r>
              <a:rPr sz="1400" spc="-5" dirty="0">
                <a:latin typeface="Times New Roman"/>
                <a:cs typeface="Times New Roman"/>
              </a:rPr>
              <a:t>bases </a:t>
            </a:r>
            <a:r>
              <a:rPr sz="1400" spc="-10" dirty="0">
                <a:latin typeface="Times New Roman"/>
                <a:cs typeface="Times New Roman"/>
              </a:rPr>
              <a:t>namely: </a:t>
            </a:r>
            <a:r>
              <a:rPr sz="1400" spc="-5" dirty="0">
                <a:latin typeface="Times New Roman"/>
                <a:cs typeface="Times New Roman"/>
              </a:rPr>
              <a:t>adenine </a:t>
            </a:r>
            <a:r>
              <a:rPr sz="1400" dirty="0">
                <a:latin typeface="Times New Roman"/>
                <a:cs typeface="Times New Roman"/>
              </a:rPr>
              <a:t>(A) </a:t>
            </a:r>
            <a:r>
              <a:rPr sz="1400" spc="-15" dirty="0">
                <a:latin typeface="Times New Roman"/>
                <a:cs typeface="Times New Roman"/>
              </a:rPr>
              <a:t>and </a:t>
            </a:r>
            <a:r>
              <a:rPr sz="1400" spc="-10" dirty="0">
                <a:latin typeface="Times New Roman"/>
                <a:cs typeface="Times New Roman"/>
              </a:rPr>
              <a:t>guanine </a:t>
            </a:r>
            <a:r>
              <a:rPr sz="1400" spc="-5" dirty="0">
                <a:latin typeface="Times New Roman"/>
                <a:cs typeface="Times New Roman"/>
              </a:rPr>
              <a:t>(G).  </a:t>
            </a:r>
            <a:r>
              <a:rPr sz="1400" spc="-10" dirty="0">
                <a:solidFill>
                  <a:srgbClr val="221F1F"/>
                </a:solidFill>
                <a:latin typeface="Times New Roman"/>
                <a:cs typeface="Times New Roman"/>
              </a:rPr>
              <a:t>Pyrimidine </a:t>
            </a:r>
            <a:r>
              <a:rPr sz="1400" spc="-5" dirty="0">
                <a:solidFill>
                  <a:srgbClr val="221F1F"/>
                </a:solidFill>
                <a:latin typeface="Times New Roman"/>
                <a:cs typeface="Times New Roman"/>
              </a:rPr>
              <a:t>bases namely: cytosine </a:t>
            </a:r>
            <a:r>
              <a:rPr sz="1400" spc="-10" dirty="0">
                <a:solidFill>
                  <a:srgbClr val="221F1F"/>
                </a:solidFill>
                <a:latin typeface="Times New Roman"/>
                <a:cs typeface="Times New Roman"/>
              </a:rPr>
              <a:t>(C) </a:t>
            </a:r>
            <a:r>
              <a:rPr sz="1400" spc="-5" dirty="0">
                <a:solidFill>
                  <a:srgbClr val="221F1F"/>
                </a:solidFill>
                <a:latin typeface="Times New Roman"/>
                <a:cs typeface="Times New Roman"/>
              </a:rPr>
              <a:t>and uracil</a:t>
            </a:r>
            <a:r>
              <a:rPr sz="1400" spc="100" dirty="0">
                <a:solidFill>
                  <a:srgbClr val="221F1F"/>
                </a:solidFill>
                <a:latin typeface="Times New Roman"/>
                <a:cs typeface="Times New Roman"/>
              </a:rPr>
              <a:t> </a:t>
            </a:r>
            <a:r>
              <a:rPr sz="1400" spc="-5" dirty="0">
                <a:solidFill>
                  <a:srgbClr val="221F1F"/>
                </a:solidFill>
                <a:latin typeface="Times New Roman"/>
                <a:cs typeface="Times New Roman"/>
              </a:rPr>
              <a:t>(U).</a:t>
            </a:r>
            <a:endParaRPr sz="1400" dirty="0">
              <a:latin typeface="Times New Roman"/>
              <a:cs typeface="Times New Roman"/>
            </a:endParaRPr>
          </a:p>
          <a:p>
            <a:pPr algn="l" rtl="0">
              <a:lnSpc>
                <a:spcPct val="100000"/>
              </a:lnSpc>
            </a:pPr>
            <a:endParaRPr sz="1500" dirty="0">
              <a:latin typeface="Times New Roman"/>
              <a:cs typeface="Times New Roman"/>
            </a:endParaRPr>
          </a:p>
          <a:p>
            <a:pPr algn="l" rtl="0">
              <a:lnSpc>
                <a:spcPct val="100000"/>
              </a:lnSpc>
              <a:spcBef>
                <a:spcPts val="30"/>
              </a:spcBef>
            </a:pPr>
            <a:endParaRPr sz="1250" dirty="0">
              <a:latin typeface="Times New Roman"/>
              <a:cs typeface="Times New Roman"/>
            </a:endParaRPr>
          </a:p>
          <a:p>
            <a:pPr marL="12700" algn="l" rtl="0">
              <a:lnSpc>
                <a:spcPct val="100000"/>
              </a:lnSpc>
            </a:pPr>
            <a:r>
              <a:rPr sz="1400" b="1" spc="-10" dirty="0">
                <a:latin typeface="Times New Roman"/>
                <a:cs typeface="Times New Roman"/>
              </a:rPr>
              <a:t>Sugars </a:t>
            </a:r>
            <a:r>
              <a:rPr sz="1400" b="1" spc="-20" dirty="0">
                <a:latin typeface="Times New Roman"/>
                <a:cs typeface="Times New Roman"/>
              </a:rPr>
              <a:t>of </a:t>
            </a:r>
            <a:r>
              <a:rPr sz="1400" b="1" spc="-10" dirty="0">
                <a:latin typeface="Times New Roman"/>
                <a:cs typeface="Times New Roman"/>
              </a:rPr>
              <a:t>nucleic</a:t>
            </a:r>
            <a:r>
              <a:rPr sz="1400" b="1" spc="95" dirty="0">
                <a:latin typeface="Times New Roman"/>
                <a:cs typeface="Times New Roman"/>
              </a:rPr>
              <a:t> </a:t>
            </a:r>
            <a:r>
              <a:rPr sz="1400" b="1" spc="-5" dirty="0">
                <a:latin typeface="Times New Roman"/>
                <a:cs typeface="Times New Roman"/>
              </a:rPr>
              <a:t>acids:</a:t>
            </a:r>
            <a:endParaRPr sz="1400" dirty="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6858000" y="1058545"/>
            <a:ext cx="1332865" cy="253916"/>
          </a:xfrm>
          <a:prstGeom prst="rect">
            <a:avLst/>
          </a:prstGeom>
          <a:ln w="9525">
            <a:solidFill>
              <a:srgbClr val="000000"/>
            </a:solidFill>
          </a:ln>
        </p:spPr>
        <p:txBody>
          <a:bodyPr vert="horz" wrap="square" lIns="0" tIns="38100" rIns="0" bIns="0" rtlCol="0">
            <a:spAutoFit/>
          </a:bodyPr>
          <a:lstStyle/>
          <a:p>
            <a:pPr marL="99695" algn="l" rtl="0">
              <a:lnSpc>
                <a:spcPct val="100000"/>
              </a:lnSpc>
              <a:spcBef>
                <a:spcPts val="300"/>
              </a:spcBef>
            </a:pPr>
            <a:r>
              <a:rPr sz="1400" b="1" spc="-10" dirty="0">
                <a:latin typeface="Times New Roman"/>
                <a:cs typeface="Times New Roman"/>
              </a:rPr>
              <a:t>pyrimidines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4867275" y="1188085"/>
            <a:ext cx="704214" cy="72517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pPr algn="l" rtl="0"/>
            <a:endParaRPr dirty="0"/>
          </a:p>
        </p:txBody>
      </p:sp>
      <p:sp>
        <p:nvSpPr>
          <p:cNvPr id="10" name="object 10"/>
          <p:cNvSpPr/>
          <p:nvPr/>
        </p:nvSpPr>
        <p:spPr>
          <a:xfrm>
            <a:off x="1287780" y="1192530"/>
            <a:ext cx="942975" cy="79121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pPr algn="l" rtl="0"/>
            <a:endParaRPr dirty="0"/>
          </a:p>
        </p:txBody>
      </p:sp>
      <p:sp>
        <p:nvSpPr>
          <p:cNvPr id="11" name="object 11"/>
          <p:cNvSpPr/>
          <p:nvPr/>
        </p:nvSpPr>
        <p:spPr>
          <a:xfrm>
            <a:off x="3185763" y="1211711"/>
            <a:ext cx="753374" cy="757643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pPr algn="l" rtl="0"/>
            <a:endParaRPr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76604" y="595553"/>
            <a:ext cx="8940800" cy="1254760"/>
          </a:xfrm>
          <a:prstGeom prst="rect">
            <a:avLst/>
          </a:prstGeom>
        </p:spPr>
        <p:txBody>
          <a:bodyPr vert="horz" wrap="square" lIns="0" tIns="107314" rIns="0" bIns="0" rtlCol="0">
            <a:spAutoFit/>
          </a:bodyPr>
          <a:lstStyle/>
          <a:p>
            <a:pPr marL="619760" algn="l" rtl="0">
              <a:lnSpc>
                <a:spcPct val="100000"/>
              </a:lnSpc>
              <a:spcBef>
                <a:spcPts val="844"/>
              </a:spcBef>
            </a:pPr>
            <a:r>
              <a:rPr sz="1400" spc="-20" dirty="0">
                <a:latin typeface="Times New Roman"/>
                <a:cs typeface="Times New Roman"/>
              </a:rPr>
              <a:t>The</a:t>
            </a:r>
            <a:r>
              <a:rPr sz="1400" spc="70" dirty="0">
                <a:latin typeface="Times New Roman"/>
                <a:cs typeface="Times New Roman"/>
              </a:rPr>
              <a:t> </a:t>
            </a:r>
            <a:r>
              <a:rPr sz="1400" spc="-15" dirty="0">
                <a:latin typeface="Times New Roman"/>
                <a:cs typeface="Times New Roman"/>
              </a:rPr>
              <a:t>five</a:t>
            </a:r>
            <a:r>
              <a:rPr sz="1400" spc="70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carbon</a:t>
            </a:r>
            <a:r>
              <a:rPr sz="1400" spc="90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Times New Roman"/>
                <a:cs typeface="Times New Roman"/>
              </a:rPr>
              <a:t>monosaccharides</a:t>
            </a:r>
            <a:r>
              <a:rPr sz="1400" spc="75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(pentoses)</a:t>
            </a:r>
            <a:r>
              <a:rPr sz="1400" spc="100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Times New Roman"/>
                <a:cs typeface="Times New Roman"/>
              </a:rPr>
              <a:t>are</a:t>
            </a:r>
            <a:r>
              <a:rPr sz="1400" spc="70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Times New Roman"/>
                <a:cs typeface="Times New Roman"/>
              </a:rPr>
              <a:t>found</a:t>
            </a:r>
            <a:r>
              <a:rPr sz="1400" spc="65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in</a:t>
            </a:r>
            <a:r>
              <a:rPr sz="1400" spc="40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Times New Roman"/>
                <a:cs typeface="Times New Roman"/>
              </a:rPr>
              <a:t>the</a:t>
            </a:r>
            <a:r>
              <a:rPr sz="1400" spc="90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Times New Roman"/>
                <a:cs typeface="Times New Roman"/>
              </a:rPr>
              <a:t>nucleic</a:t>
            </a:r>
            <a:r>
              <a:rPr sz="1400" spc="70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acid</a:t>
            </a:r>
            <a:r>
              <a:rPr sz="1400" spc="65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structure.</a:t>
            </a:r>
            <a:r>
              <a:rPr sz="1400" spc="185" dirty="0">
                <a:latin typeface="Times New Roman"/>
                <a:cs typeface="Times New Roman"/>
              </a:rPr>
              <a:t> </a:t>
            </a:r>
            <a:r>
              <a:rPr sz="1400" b="1" spc="-10" dirty="0">
                <a:latin typeface="Times New Roman"/>
                <a:cs typeface="Times New Roman"/>
              </a:rPr>
              <a:t>RNA</a:t>
            </a:r>
            <a:r>
              <a:rPr sz="1400" b="1" spc="70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Times New Roman"/>
                <a:cs typeface="Times New Roman"/>
              </a:rPr>
              <a:t>contains</a:t>
            </a:r>
            <a:r>
              <a:rPr sz="1400" spc="80" dirty="0">
                <a:latin typeface="Times New Roman"/>
                <a:cs typeface="Times New Roman"/>
              </a:rPr>
              <a:t> </a:t>
            </a:r>
            <a:r>
              <a:rPr sz="1400" b="1" spc="-10" dirty="0">
                <a:latin typeface="Times New Roman"/>
                <a:cs typeface="Times New Roman"/>
              </a:rPr>
              <a:t>D-ribose</a:t>
            </a:r>
            <a:r>
              <a:rPr sz="1400" b="1" spc="80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Times New Roman"/>
                <a:cs typeface="Times New Roman"/>
              </a:rPr>
              <a:t>while</a:t>
            </a:r>
            <a:endParaRPr sz="1400" dirty="0">
              <a:latin typeface="Times New Roman"/>
              <a:cs typeface="Times New Roman"/>
            </a:endParaRPr>
          </a:p>
          <a:p>
            <a:pPr marL="38100" algn="l" rtl="0">
              <a:lnSpc>
                <a:spcPct val="100000"/>
              </a:lnSpc>
              <a:spcBef>
                <a:spcPts val="750"/>
              </a:spcBef>
            </a:pPr>
            <a:r>
              <a:rPr sz="1400" b="1" spc="-10" dirty="0">
                <a:latin typeface="Times New Roman"/>
                <a:cs typeface="Times New Roman"/>
              </a:rPr>
              <a:t>DNA </a:t>
            </a:r>
            <a:r>
              <a:rPr sz="1400" spc="-10" dirty="0">
                <a:latin typeface="Times New Roman"/>
                <a:cs typeface="Times New Roman"/>
              </a:rPr>
              <a:t>contains</a:t>
            </a:r>
            <a:r>
              <a:rPr sz="1400" spc="40" dirty="0">
                <a:latin typeface="Times New Roman"/>
                <a:cs typeface="Times New Roman"/>
              </a:rPr>
              <a:t> </a:t>
            </a:r>
            <a:r>
              <a:rPr sz="1400" b="1" spc="-5" dirty="0">
                <a:latin typeface="Times New Roman"/>
                <a:cs typeface="Times New Roman"/>
              </a:rPr>
              <a:t>D-deoxyribose</a:t>
            </a:r>
            <a:r>
              <a:rPr sz="1400" spc="-5" dirty="0">
                <a:latin typeface="Times New Roman"/>
                <a:cs typeface="Times New Roman"/>
              </a:rPr>
              <a:t>.</a:t>
            </a:r>
            <a:endParaRPr sz="1400" dirty="0">
              <a:latin typeface="Times New Roman"/>
              <a:cs typeface="Times New Roman"/>
            </a:endParaRPr>
          </a:p>
          <a:p>
            <a:pPr marL="38100" marR="30480" indent="624205" algn="l" rtl="0">
              <a:lnSpc>
                <a:spcPts val="2420"/>
              </a:lnSpc>
              <a:spcBef>
                <a:spcPts val="185"/>
              </a:spcBef>
            </a:pPr>
            <a:r>
              <a:rPr sz="1400" spc="-10" dirty="0">
                <a:latin typeface="Times New Roman"/>
                <a:cs typeface="Times New Roman"/>
              </a:rPr>
              <a:t>Ribose </a:t>
            </a:r>
            <a:r>
              <a:rPr sz="1400" spc="-15" dirty="0">
                <a:latin typeface="Times New Roman"/>
                <a:cs typeface="Times New Roman"/>
              </a:rPr>
              <a:t>and </a:t>
            </a:r>
            <a:r>
              <a:rPr sz="1400" spc="-5" dirty="0">
                <a:latin typeface="Times New Roman"/>
                <a:cs typeface="Times New Roman"/>
              </a:rPr>
              <a:t>deoxyribose differ in </a:t>
            </a:r>
            <a:r>
              <a:rPr sz="1400" spc="-10" dirty="0">
                <a:latin typeface="Times New Roman"/>
                <a:cs typeface="Times New Roman"/>
              </a:rPr>
              <a:t>structure </a:t>
            </a:r>
            <a:r>
              <a:rPr sz="1400" spc="-5" dirty="0">
                <a:latin typeface="Times New Roman"/>
                <a:cs typeface="Times New Roman"/>
              </a:rPr>
              <a:t>at </a:t>
            </a:r>
            <a:r>
              <a:rPr sz="1400" dirty="0">
                <a:latin typeface="Times New Roman"/>
                <a:cs typeface="Times New Roman"/>
              </a:rPr>
              <a:t>C</a:t>
            </a:r>
            <a:r>
              <a:rPr sz="1350" baseline="-9259" dirty="0">
                <a:latin typeface="Times New Roman"/>
                <a:cs typeface="Times New Roman"/>
              </a:rPr>
              <a:t>2</a:t>
            </a:r>
            <a:r>
              <a:rPr sz="1400" dirty="0">
                <a:latin typeface="Times New Roman"/>
                <a:cs typeface="Times New Roman"/>
              </a:rPr>
              <a:t>. </a:t>
            </a:r>
            <a:r>
              <a:rPr sz="1400" spc="-5" dirty="0">
                <a:latin typeface="Times New Roman"/>
                <a:cs typeface="Times New Roman"/>
              </a:rPr>
              <a:t>Deoxyribose </a:t>
            </a:r>
            <a:r>
              <a:rPr sz="1400" spc="-15" dirty="0">
                <a:latin typeface="Times New Roman"/>
                <a:cs typeface="Times New Roman"/>
              </a:rPr>
              <a:t>has </a:t>
            </a:r>
            <a:r>
              <a:rPr sz="1400" spc="-10" dirty="0">
                <a:latin typeface="Times New Roman"/>
                <a:cs typeface="Times New Roman"/>
              </a:rPr>
              <a:t>one </a:t>
            </a:r>
            <a:r>
              <a:rPr sz="1400" spc="-5" dirty="0">
                <a:latin typeface="Times New Roman"/>
                <a:cs typeface="Times New Roman"/>
              </a:rPr>
              <a:t>oxygen </a:t>
            </a:r>
            <a:r>
              <a:rPr sz="1400" spc="-10" dirty="0">
                <a:latin typeface="Times New Roman"/>
                <a:cs typeface="Times New Roman"/>
              </a:rPr>
              <a:t>less </a:t>
            </a:r>
            <a:r>
              <a:rPr sz="1400" spc="-5" dirty="0">
                <a:latin typeface="Times New Roman"/>
                <a:cs typeface="Times New Roman"/>
              </a:rPr>
              <a:t>at </a:t>
            </a:r>
            <a:r>
              <a:rPr sz="1400" spc="5" dirty="0">
                <a:latin typeface="Times New Roman"/>
                <a:cs typeface="Times New Roman"/>
              </a:rPr>
              <a:t>C</a:t>
            </a:r>
            <a:r>
              <a:rPr sz="1350" spc="7" baseline="-9259" dirty="0">
                <a:latin typeface="Times New Roman"/>
                <a:cs typeface="Times New Roman"/>
              </a:rPr>
              <a:t>2 </a:t>
            </a:r>
            <a:r>
              <a:rPr sz="1400" spc="-10" dirty="0">
                <a:latin typeface="Times New Roman"/>
                <a:cs typeface="Times New Roman"/>
              </a:rPr>
              <a:t>compared </a:t>
            </a:r>
            <a:r>
              <a:rPr sz="1400" spc="-5" dirty="0">
                <a:latin typeface="Times New Roman"/>
                <a:cs typeface="Times New Roman"/>
              </a:rPr>
              <a:t>to </a:t>
            </a:r>
            <a:r>
              <a:rPr sz="1400" dirty="0">
                <a:latin typeface="Times New Roman"/>
                <a:cs typeface="Times New Roman"/>
              </a:rPr>
              <a:t>ribose </a:t>
            </a:r>
            <a:r>
              <a:rPr sz="1400" spc="-5" dirty="0">
                <a:latin typeface="Times New Roman"/>
                <a:cs typeface="Times New Roman"/>
              </a:rPr>
              <a:t>as  ehown </a:t>
            </a:r>
            <a:r>
              <a:rPr sz="1400" b="1" dirty="0">
                <a:latin typeface="Times New Roman"/>
                <a:cs typeface="Times New Roman"/>
              </a:rPr>
              <a:t>in </a:t>
            </a:r>
            <a:r>
              <a:rPr sz="1400" b="1" spc="-5" dirty="0">
                <a:latin typeface="Times New Roman"/>
                <a:cs typeface="Times New Roman"/>
              </a:rPr>
              <a:t>below</a:t>
            </a:r>
            <a:r>
              <a:rPr sz="1400" b="1" spc="-25" dirty="0">
                <a:latin typeface="Times New Roman"/>
                <a:cs typeface="Times New Roman"/>
              </a:rPr>
              <a:t> </a:t>
            </a:r>
            <a:r>
              <a:rPr sz="1400" b="1" spc="-5" dirty="0">
                <a:latin typeface="Times New Roman"/>
                <a:cs typeface="Times New Roman"/>
              </a:rPr>
              <a:t>figure.</a:t>
            </a:r>
            <a:endParaRPr sz="1400" dirty="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876604" y="3367836"/>
            <a:ext cx="8930005" cy="937260"/>
          </a:xfrm>
          <a:prstGeom prst="rect">
            <a:avLst/>
          </a:prstGeom>
        </p:spPr>
        <p:txBody>
          <a:bodyPr vert="horz" wrap="square" lIns="0" tIns="100965" rIns="0" bIns="0" rtlCol="0">
            <a:spAutoFit/>
          </a:bodyPr>
          <a:lstStyle/>
          <a:p>
            <a:pPr marL="38100" algn="l" rtl="0">
              <a:lnSpc>
                <a:spcPct val="100000"/>
              </a:lnSpc>
              <a:spcBef>
                <a:spcPts val="795"/>
              </a:spcBef>
            </a:pPr>
            <a:r>
              <a:rPr sz="1400" b="1" spc="-5" dirty="0">
                <a:latin typeface="Times New Roman"/>
                <a:cs typeface="Times New Roman"/>
              </a:rPr>
              <a:t>Phosphate:</a:t>
            </a:r>
            <a:endParaRPr sz="1400" dirty="0">
              <a:latin typeface="Times New Roman"/>
              <a:cs typeface="Times New Roman"/>
            </a:endParaRPr>
          </a:p>
          <a:p>
            <a:pPr marL="38100" marR="30480" indent="490220" algn="l" rtl="0">
              <a:lnSpc>
                <a:spcPts val="2420"/>
              </a:lnSpc>
              <a:spcBef>
                <a:spcPts val="160"/>
              </a:spcBef>
            </a:pPr>
            <a:r>
              <a:rPr sz="1400" spc="-20" dirty="0">
                <a:latin typeface="Times New Roman"/>
                <a:cs typeface="Times New Roman"/>
              </a:rPr>
              <a:t>The </a:t>
            </a:r>
            <a:r>
              <a:rPr sz="1400" spc="-5" dirty="0">
                <a:latin typeface="Times New Roman"/>
                <a:cs typeface="Times New Roman"/>
              </a:rPr>
              <a:t>inorganic </a:t>
            </a:r>
            <a:r>
              <a:rPr sz="1400" spc="-15" dirty="0">
                <a:latin typeface="Times New Roman"/>
                <a:cs typeface="Times New Roman"/>
              </a:rPr>
              <a:t>acid </a:t>
            </a:r>
            <a:r>
              <a:rPr sz="1400" dirty="0">
                <a:latin typeface="Times New Roman"/>
                <a:cs typeface="Times New Roman"/>
              </a:rPr>
              <a:t>H</a:t>
            </a:r>
            <a:r>
              <a:rPr sz="1350" baseline="-9259" dirty="0">
                <a:latin typeface="Times New Roman"/>
                <a:cs typeface="Times New Roman"/>
              </a:rPr>
              <a:t>3</a:t>
            </a:r>
            <a:r>
              <a:rPr sz="1400" dirty="0">
                <a:latin typeface="Times New Roman"/>
                <a:cs typeface="Times New Roman"/>
              </a:rPr>
              <a:t>PO</a:t>
            </a:r>
            <a:r>
              <a:rPr sz="1350" baseline="-9259" dirty="0">
                <a:latin typeface="Times New Roman"/>
                <a:cs typeface="Times New Roman"/>
              </a:rPr>
              <a:t>4 </a:t>
            </a:r>
            <a:r>
              <a:rPr sz="1400" spc="-10" dirty="0">
                <a:latin typeface="Times New Roman"/>
                <a:cs typeface="Times New Roman"/>
              </a:rPr>
              <a:t>(phosphoric acid) gives </a:t>
            </a:r>
            <a:r>
              <a:rPr sz="1400" spc="-15" dirty="0">
                <a:latin typeface="Times New Roman"/>
                <a:cs typeface="Times New Roman"/>
              </a:rPr>
              <a:t>the </a:t>
            </a:r>
            <a:r>
              <a:rPr sz="1400" spc="-10" dirty="0">
                <a:latin typeface="Times New Roman"/>
                <a:cs typeface="Times New Roman"/>
              </a:rPr>
              <a:t>nucleic acids </a:t>
            </a:r>
            <a:r>
              <a:rPr sz="1400" spc="-5" dirty="0">
                <a:latin typeface="Times New Roman"/>
                <a:cs typeface="Times New Roman"/>
              </a:rPr>
              <a:t>an overall </a:t>
            </a:r>
            <a:r>
              <a:rPr sz="1400" spc="-15" dirty="0">
                <a:latin typeface="Times New Roman"/>
                <a:cs typeface="Times New Roman"/>
              </a:rPr>
              <a:t>net </a:t>
            </a:r>
            <a:r>
              <a:rPr sz="1400" spc="-5" dirty="0">
                <a:latin typeface="Times New Roman"/>
                <a:cs typeface="Times New Roman"/>
              </a:rPr>
              <a:t>negative </a:t>
            </a:r>
            <a:r>
              <a:rPr sz="1400" spc="-10" dirty="0">
                <a:latin typeface="Times New Roman"/>
                <a:cs typeface="Times New Roman"/>
              </a:rPr>
              <a:t>charge. </a:t>
            </a:r>
            <a:r>
              <a:rPr sz="1400" spc="-5" dirty="0">
                <a:latin typeface="Times New Roman"/>
                <a:cs typeface="Times New Roman"/>
              </a:rPr>
              <a:t>Most of the  </a:t>
            </a:r>
            <a:r>
              <a:rPr sz="1400" spc="-10" dirty="0">
                <a:latin typeface="Times New Roman"/>
                <a:cs typeface="Times New Roman"/>
              </a:rPr>
              <a:t>interactions </a:t>
            </a:r>
            <a:r>
              <a:rPr sz="1400" spc="-5" dirty="0">
                <a:latin typeface="Times New Roman"/>
                <a:cs typeface="Times New Roman"/>
              </a:rPr>
              <a:t>between </a:t>
            </a:r>
            <a:r>
              <a:rPr sz="1400" spc="-10" dirty="0">
                <a:latin typeface="Times New Roman"/>
                <a:cs typeface="Times New Roman"/>
              </a:rPr>
              <a:t>the </a:t>
            </a:r>
            <a:r>
              <a:rPr sz="1400" dirty="0">
                <a:latin typeface="Times New Roman"/>
                <a:cs typeface="Times New Roman"/>
              </a:rPr>
              <a:t>DNA </a:t>
            </a:r>
            <a:r>
              <a:rPr sz="1400" spc="-5" dirty="0">
                <a:latin typeface="Times New Roman"/>
                <a:cs typeface="Times New Roman"/>
              </a:rPr>
              <a:t>and </a:t>
            </a:r>
            <a:r>
              <a:rPr sz="1400" spc="-10" dirty="0">
                <a:latin typeface="Times New Roman"/>
                <a:cs typeface="Times New Roman"/>
              </a:rPr>
              <a:t>proteins are with the </a:t>
            </a:r>
            <a:r>
              <a:rPr sz="1400" spc="-5" dirty="0">
                <a:latin typeface="Times New Roman"/>
                <a:cs typeface="Times New Roman"/>
              </a:rPr>
              <a:t>phosphate</a:t>
            </a:r>
            <a:r>
              <a:rPr sz="1400" spc="155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groups.</a:t>
            </a:r>
            <a:endParaRPr sz="1400" dirty="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3788409" y="2011045"/>
            <a:ext cx="3116580" cy="1387475"/>
          </a:xfrm>
          <a:custGeom>
            <a:avLst/>
            <a:gdLst/>
            <a:ahLst/>
            <a:cxnLst/>
            <a:rect l="l" t="t" r="r" b="b"/>
            <a:pathLst>
              <a:path w="3116579" h="1387475">
                <a:moveTo>
                  <a:pt x="0" y="1387475"/>
                </a:moveTo>
                <a:lnTo>
                  <a:pt x="3116580" y="1387475"/>
                </a:lnTo>
                <a:lnTo>
                  <a:pt x="3116580" y="0"/>
                </a:lnTo>
                <a:lnTo>
                  <a:pt x="0" y="0"/>
                </a:lnTo>
                <a:lnTo>
                  <a:pt x="0" y="1387475"/>
                </a:lnTo>
                <a:close/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pPr algn="l" rtl="0"/>
            <a:endParaRPr dirty="0"/>
          </a:p>
        </p:txBody>
      </p:sp>
      <p:sp>
        <p:nvSpPr>
          <p:cNvPr id="5" name="object 5"/>
          <p:cNvSpPr/>
          <p:nvPr/>
        </p:nvSpPr>
        <p:spPr>
          <a:xfrm>
            <a:off x="3996157" y="2209170"/>
            <a:ext cx="2501968" cy="99882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02004" y="3974134"/>
            <a:ext cx="8643620" cy="3090545"/>
          </a:xfrm>
          <a:prstGeom prst="rect">
            <a:avLst/>
          </a:prstGeom>
        </p:spPr>
        <p:txBody>
          <a:bodyPr vert="horz" wrap="square" lIns="0" tIns="104139" rIns="0" bIns="0" rtlCol="0">
            <a:spAutoFit/>
          </a:bodyPr>
          <a:lstStyle/>
          <a:p>
            <a:pPr marL="12700" algn="l" rtl="0">
              <a:lnSpc>
                <a:spcPct val="100000"/>
              </a:lnSpc>
              <a:spcBef>
                <a:spcPts val="819"/>
              </a:spcBef>
            </a:pPr>
            <a:r>
              <a:rPr sz="1400" b="1" spc="-10" dirty="0">
                <a:latin typeface="Times New Roman"/>
                <a:cs typeface="Times New Roman"/>
              </a:rPr>
              <a:t>Nomenclature </a:t>
            </a:r>
            <a:r>
              <a:rPr sz="1400" b="1" spc="-20" dirty="0">
                <a:latin typeface="Times New Roman"/>
                <a:cs typeface="Times New Roman"/>
              </a:rPr>
              <a:t>of</a:t>
            </a:r>
            <a:r>
              <a:rPr sz="1400" b="1" spc="60" dirty="0">
                <a:latin typeface="Times New Roman"/>
                <a:cs typeface="Times New Roman"/>
              </a:rPr>
              <a:t> </a:t>
            </a:r>
            <a:r>
              <a:rPr sz="1400" b="1" spc="-5" dirty="0">
                <a:latin typeface="Times New Roman"/>
                <a:cs typeface="Times New Roman"/>
              </a:rPr>
              <a:t>nucleotides:</a:t>
            </a:r>
            <a:endParaRPr sz="1400" dirty="0">
              <a:latin typeface="Times New Roman"/>
              <a:cs typeface="Times New Roman"/>
            </a:endParaRPr>
          </a:p>
          <a:p>
            <a:pPr marL="725805" marR="5080" indent="-88900" algn="l" rtl="0">
              <a:lnSpc>
                <a:spcPct val="142900"/>
              </a:lnSpc>
              <a:spcBef>
                <a:spcPts val="5"/>
              </a:spcBef>
            </a:pPr>
            <a:r>
              <a:rPr sz="1400" spc="-20" dirty="0">
                <a:latin typeface="Times New Roman"/>
                <a:cs typeface="Times New Roman"/>
              </a:rPr>
              <a:t>The </a:t>
            </a:r>
            <a:r>
              <a:rPr sz="1400" spc="-5" dirty="0">
                <a:latin typeface="Times New Roman"/>
                <a:cs typeface="Times New Roman"/>
              </a:rPr>
              <a:t>addition </a:t>
            </a:r>
            <a:r>
              <a:rPr sz="1400" spc="5" dirty="0">
                <a:latin typeface="Times New Roman"/>
                <a:cs typeface="Times New Roman"/>
              </a:rPr>
              <a:t>of </a:t>
            </a:r>
            <a:r>
              <a:rPr sz="1400" spc="-5" dirty="0">
                <a:latin typeface="Times New Roman"/>
                <a:cs typeface="Times New Roman"/>
              </a:rPr>
              <a:t>a pentose sugar to base </a:t>
            </a:r>
            <a:r>
              <a:rPr sz="1400" spc="-10" dirty="0">
                <a:latin typeface="Times New Roman"/>
                <a:cs typeface="Times New Roman"/>
              </a:rPr>
              <a:t>produces </a:t>
            </a:r>
            <a:r>
              <a:rPr sz="1400" spc="-5" dirty="0">
                <a:latin typeface="Times New Roman"/>
                <a:cs typeface="Times New Roman"/>
              </a:rPr>
              <a:t>a </a:t>
            </a:r>
            <a:r>
              <a:rPr sz="1400" spc="-10" dirty="0">
                <a:latin typeface="Times New Roman"/>
                <a:cs typeface="Times New Roman"/>
              </a:rPr>
              <a:t>nucleoside. </a:t>
            </a:r>
            <a:r>
              <a:rPr sz="1400" dirty="0">
                <a:latin typeface="Times New Roman"/>
                <a:cs typeface="Times New Roman"/>
              </a:rPr>
              <a:t>If </a:t>
            </a:r>
            <a:r>
              <a:rPr sz="1400" spc="-10" dirty="0">
                <a:latin typeface="Times New Roman"/>
                <a:cs typeface="Times New Roman"/>
              </a:rPr>
              <a:t>the </a:t>
            </a:r>
            <a:r>
              <a:rPr sz="1400" spc="-5" dirty="0">
                <a:latin typeface="Times New Roman"/>
                <a:cs typeface="Times New Roman"/>
              </a:rPr>
              <a:t>sugar </a:t>
            </a:r>
            <a:r>
              <a:rPr sz="1400" spc="-20" dirty="0">
                <a:latin typeface="Times New Roman"/>
                <a:cs typeface="Times New Roman"/>
              </a:rPr>
              <a:t>is </a:t>
            </a:r>
            <a:r>
              <a:rPr sz="1400" spc="-10" dirty="0">
                <a:latin typeface="Times New Roman"/>
                <a:cs typeface="Times New Roman"/>
              </a:rPr>
              <a:t>ribose, </a:t>
            </a:r>
            <a:r>
              <a:rPr sz="1400" spc="-5" dirty="0">
                <a:latin typeface="Times New Roman"/>
                <a:cs typeface="Times New Roman"/>
              </a:rPr>
              <a:t>ribonucleosides </a:t>
            </a:r>
            <a:r>
              <a:rPr sz="1400" spc="-10" dirty="0">
                <a:latin typeface="Times New Roman"/>
                <a:cs typeface="Times New Roman"/>
              </a:rPr>
              <a:t>are formed.  Adenosine, guanosine, cytidine </a:t>
            </a:r>
            <a:r>
              <a:rPr sz="1400" spc="-5" dirty="0">
                <a:latin typeface="Times New Roman"/>
                <a:cs typeface="Times New Roman"/>
              </a:rPr>
              <a:t>and </a:t>
            </a:r>
            <a:r>
              <a:rPr sz="1400" spc="-10" dirty="0">
                <a:latin typeface="Times New Roman"/>
                <a:cs typeface="Times New Roman"/>
              </a:rPr>
              <a:t>uridine are the </a:t>
            </a:r>
            <a:r>
              <a:rPr sz="1400" spc="-5" dirty="0">
                <a:latin typeface="Times New Roman"/>
                <a:cs typeface="Times New Roman"/>
              </a:rPr>
              <a:t>ribonucleosides </a:t>
            </a:r>
            <a:r>
              <a:rPr sz="1400" spc="5" dirty="0">
                <a:latin typeface="Times New Roman"/>
                <a:cs typeface="Times New Roman"/>
              </a:rPr>
              <a:t>of </a:t>
            </a:r>
            <a:r>
              <a:rPr sz="1400" spc="-20" dirty="0">
                <a:latin typeface="Times New Roman"/>
                <a:cs typeface="Times New Roman"/>
              </a:rPr>
              <a:t>A, </a:t>
            </a:r>
            <a:r>
              <a:rPr sz="1400" spc="-5" dirty="0">
                <a:latin typeface="Times New Roman"/>
                <a:cs typeface="Times New Roman"/>
              </a:rPr>
              <a:t>G, </a:t>
            </a:r>
            <a:r>
              <a:rPr sz="1400" spc="-10" dirty="0">
                <a:latin typeface="Times New Roman"/>
                <a:cs typeface="Times New Roman"/>
              </a:rPr>
              <a:t>C </a:t>
            </a:r>
            <a:r>
              <a:rPr sz="1400" spc="-15" dirty="0">
                <a:latin typeface="Times New Roman"/>
                <a:cs typeface="Times New Roman"/>
              </a:rPr>
              <a:t>and </a:t>
            </a:r>
            <a:r>
              <a:rPr sz="1400" spc="-10" dirty="0">
                <a:latin typeface="Times New Roman"/>
                <a:cs typeface="Times New Roman"/>
              </a:rPr>
              <a:t>U</a:t>
            </a:r>
            <a:r>
              <a:rPr sz="1400" spc="35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Times New Roman"/>
                <a:cs typeface="Times New Roman"/>
              </a:rPr>
              <a:t>respectively.</a:t>
            </a:r>
            <a:endParaRPr sz="1400" dirty="0">
              <a:latin typeface="Times New Roman"/>
              <a:cs typeface="Times New Roman"/>
            </a:endParaRPr>
          </a:p>
          <a:p>
            <a:pPr marL="12700" algn="l" rtl="0">
              <a:lnSpc>
                <a:spcPct val="100000"/>
              </a:lnSpc>
              <a:spcBef>
                <a:spcPts val="740"/>
              </a:spcBef>
            </a:pPr>
            <a:r>
              <a:rPr sz="1400" dirty="0">
                <a:latin typeface="Times New Roman"/>
                <a:cs typeface="Times New Roman"/>
              </a:rPr>
              <a:t>If </a:t>
            </a:r>
            <a:r>
              <a:rPr sz="1400" spc="-10" dirty="0">
                <a:latin typeface="Times New Roman"/>
                <a:cs typeface="Times New Roman"/>
              </a:rPr>
              <a:t>the </a:t>
            </a:r>
            <a:r>
              <a:rPr sz="1400" spc="-5" dirty="0">
                <a:latin typeface="Times New Roman"/>
                <a:cs typeface="Times New Roman"/>
              </a:rPr>
              <a:t>sugar </a:t>
            </a:r>
            <a:r>
              <a:rPr sz="1400" spc="-20" dirty="0">
                <a:latin typeface="Times New Roman"/>
                <a:cs typeface="Times New Roman"/>
              </a:rPr>
              <a:t>is </a:t>
            </a:r>
            <a:r>
              <a:rPr sz="1400" spc="-5" dirty="0">
                <a:latin typeface="Times New Roman"/>
                <a:cs typeface="Times New Roman"/>
              </a:rPr>
              <a:t>a deoxyribose, deoxyribonucleosides </a:t>
            </a:r>
            <a:r>
              <a:rPr sz="1400" spc="-10" dirty="0">
                <a:latin typeface="Times New Roman"/>
                <a:cs typeface="Times New Roman"/>
              </a:rPr>
              <a:t>are</a:t>
            </a:r>
            <a:r>
              <a:rPr sz="1400" spc="145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Times New Roman"/>
                <a:cs typeface="Times New Roman"/>
              </a:rPr>
              <a:t>produced.</a:t>
            </a:r>
            <a:endParaRPr sz="1400" dirty="0">
              <a:latin typeface="Times New Roman"/>
              <a:cs typeface="Times New Roman"/>
            </a:endParaRPr>
          </a:p>
          <a:p>
            <a:pPr marL="683260" algn="l" rtl="0">
              <a:lnSpc>
                <a:spcPct val="100000"/>
              </a:lnSpc>
              <a:spcBef>
                <a:spcPts val="750"/>
              </a:spcBef>
            </a:pPr>
            <a:r>
              <a:rPr sz="1400" spc="-10" dirty="0">
                <a:latin typeface="Times New Roman"/>
                <a:cs typeface="Times New Roman"/>
              </a:rPr>
              <a:t>Adenosine, </a:t>
            </a:r>
            <a:r>
              <a:rPr sz="1400" spc="-5" dirty="0">
                <a:latin typeface="Times New Roman"/>
                <a:cs typeface="Times New Roman"/>
              </a:rPr>
              <a:t>guanosine, </a:t>
            </a:r>
            <a:r>
              <a:rPr sz="1400" spc="-10" dirty="0">
                <a:latin typeface="Times New Roman"/>
                <a:cs typeface="Times New Roman"/>
              </a:rPr>
              <a:t>cytidine </a:t>
            </a:r>
            <a:r>
              <a:rPr sz="1400" spc="-5" dirty="0">
                <a:latin typeface="Times New Roman"/>
                <a:cs typeface="Times New Roman"/>
              </a:rPr>
              <a:t>and </a:t>
            </a:r>
            <a:r>
              <a:rPr sz="1400" spc="-10" dirty="0">
                <a:latin typeface="Times New Roman"/>
                <a:cs typeface="Times New Roman"/>
              </a:rPr>
              <a:t>Thymine are the </a:t>
            </a:r>
            <a:r>
              <a:rPr sz="1400" spc="-5" dirty="0">
                <a:latin typeface="Times New Roman"/>
                <a:cs typeface="Times New Roman"/>
              </a:rPr>
              <a:t>ribonucleosides </a:t>
            </a:r>
            <a:r>
              <a:rPr sz="1400" spc="5" dirty="0">
                <a:latin typeface="Times New Roman"/>
                <a:cs typeface="Times New Roman"/>
              </a:rPr>
              <a:t>of </a:t>
            </a:r>
            <a:r>
              <a:rPr sz="1400" spc="-20" dirty="0">
                <a:latin typeface="Times New Roman"/>
                <a:cs typeface="Times New Roman"/>
              </a:rPr>
              <a:t>A, </a:t>
            </a:r>
            <a:r>
              <a:rPr sz="1400" spc="-5" dirty="0">
                <a:latin typeface="Times New Roman"/>
                <a:cs typeface="Times New Roman"/>
              </a:rPr>
              <a:t>G, </a:t>
            </a:r>
            <a:r>
              <a:rPr sz="1400" spc="-10" dirty="0">
                <a:latin typeface="Times New Roman"/>
                <a:cs typeface="Times New Roman"/>
              </a:rPr>
              <a:t>C </a:t>
            </a:r>
            <a:r>
              <a:rPr sz="1400" spc="-15" dirty="0">
                <a:latin typeface="Times New Roman"/>
                <a:cs typeface="Times New Roman"/>
              </a:rPr>
              <a:t>and </a:t>
            </a:r>
            <a:r>
              <a:rPr sz="1400" spc="-5" dirty="0">
                <a:latin typeface="Times New Roman"/>
                <a:cs typeface="Times New Roman"/>
              </a:rPr>
              <a:t>T </a:t>
            </a:r>
            <a:r>
              <a:rPr sz="1400" spc="-10" dirty="0">
                <a:latin typeface="Times New Roman"/>
                <a:cs typeface="Times New Roman"/>
              </a:rPr>
              <a:t>respectively.</a:t>
            </a:r>
            <a:endParaRPr sz="1400" dirty="0">
              <a:latin typeface="Times New Roman"/>
              <a:cs typeface="Times New Roman"/>
            </a:endParaRPr>
          </a:p>
          <a:p>
            <a:pPr marL="12700" algn="l" rtl="0">
              <a:lnSpc>
                <a:spcPct val="100000"/>
              </a:lnSpc>
              <a:spcBef>
                <a:spcPts val="745"/>
              </a:spcBef>
            </a:pPr>
            <a:r>
              <a:rPr sz="1400" b="1" spc="-5" dirty="0">
                <a:latin typeface="Times New Roman"/>
                <a:cs typeface="Times New Roman"/>
              </a:rPr>
              <a:t>Note:</a:t>
            </a:r>
            <a:endParaRPr sz="1400" dirty="0">
              <a:latin typeface="Times New Roman"/>
              <a:cs typeface="Times New Roman"/>
            </a:endParaRPr>
          </a:p>
          <a:p>
            <a:pPr marL="12700" algn="l" rtl="0">
              <a:lnSpc>
                <a:spcPct val="100000"/>
              </a:lnSpc>
              <a:spcBef>
                <a:spcPts val="720"/>
              </a:spcBef>
            </a:pPr>
            <a:r>
              <a:rPr sz="1400" spc="-15" dirty="0">
                <a:latin typeface="Times New Roman"/>
                <a:cs typeface="Times New Roman"/>
              </a:rPr>
              <a:t>Add </a:t>
            </a:r>
            <a:r>
              <a:rPr sz="1400" spc="-5" dirty="0">
                <a:latin typeface="Times New Roman"/>
                <a:cs typeface="Times New Roman"/>
              </a:rPr>
              <a:t>to purine bases </a:t>
            </a:r>
            <a:r>
              <a:rPr sz="1400" spc="-15" dirty="0">
                <a:latin typeface="Times New Roman"/>
                <a:cs typeface="Times New Roman"/>
              </a:rPr>
              <a:t>end </a:t>
            </a:r>
            <a:r>
              <a:rPr sz="1400" dirty="0">
                <a:latin typeface="Times New Roman"/>
                <a:cs typeface="Times New Roman"/>
              </a:rPr>
              <a:t>(in </a:t>
            </a:r>
            <a:r>
              <a:rPr sz="1400" spc="-5" dirty="0">
                <a:latin typeface="Times New Roman"/>
                <a:cs typeface="Times New Roman"/>
              </a:rPr>
              <a:t>NSs)…..sine: </a:t>
            </a:r>
            <a:r>
              <a:rPr sz="1350" spc="-5" dirty="0">
                <a:latin typeface="Times New Roman"/>
                <a:cs typeface="Times New Roman"/>
              </a:rPr>
              <a:t>adeno</a:t>
            </a:r>
            <a:r>
              <a:rPr sz="1350" u="sng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s</a:t>
            </a:r>
            <a:r>
              <a:rPr sz="1350" spc="-5" dirty="0">
                <a:latin typeface="Times New Roman"/>
                <a:cs typeface="Times New Roman"/>
              </a:rPr>
              <a:t>ine and</a:t>
            </a:r>
            <a:r>
              <a:rPr sz="1350" spc="105" dirty="0">
                <a:latin typeface="Times New Roman"/>
                <a:cs typeface="Times New Roman"/>
              </a:rPr>
              <a:t> </a:t>
            </a:r>
            <a:r>
              <a:rPr sz="1350" spc="-5" dirty="0">
                <a:latin typeface="Times New Roman"/>
                <a:cs typeface="Times New Roman"/>
              </a:rPr>
              <a:t>guano</a:t>
            </a:r>
            <a:r>
              <a:rPr sz="1350" u="sng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s</a:t>
            </a:r>
            <a:r>
              <a:rPr sz="1350" spc="-5" dirty="0">
                <a:latin typeface="Times New Roman"/>
                <a:cs typeface="Times New Roman"/>
              </a:rPr>
              <a:t>ine.</a:t>
            </a:r>
            <a:endParaRPr sz="1350" dirty="0">
              <a:latin typeface="Times New Roman"/>
              <a:cs typeface="Times New Roman"/>
            </a:endParaRPr>
          </a:p>
          <a:p>
            <a:pPr marL="12700" algn="l" rtl="0">
              <a:lnSpc>
                <a:spcPct val="100000"/>
              </a:lnSpc>
              <a:spcBef>
                <a:spcPts val="720"/>
              </a:spcBef>
            </a:pPr>
            <a:r>
              <a:rPr sz="1400" spc="-15" dirty="0">
                <a:latin typeface="Times New Roman"/>
                <a:cs typeface="Times New Roman"/>
              </a:rPr>
              <a:t>Add </a:t>
            </a:r>
            <a:r>
              <a:rPr sz="1400" spc="-5" dirty="0">
                <a:latin typeface="Times New Roman"/>
                <a:cs typeface="Times New Roman"/>
              </a:rPr>
              <a:t>to pyrimidine bases </a:t>
            </a:r>
            <a:r>
              <a:rPr sz="1400" spc="-15" dirty="0">
                <a:latin typeface="Times New Roman"/>
                <a:cs typeface="Times New Roman"/>
              </a:rPr>
              <a:t>end </a:t>
            </a:r>
            <a:r>
              <a:rPr sz="1400" spc="-5" dirty="0">
                <a:latin typeface="Times New Roman"/>
                <a:cs typeface="Times New Roman"/>
              </a:rPr>
              <a:t>( in NSs)…..dine: </a:t>
            </a:r>
            <a:r>
              <a:rPr sz="1350" spc="-5" dirty="0">
                <a:latin typeface="Times New Roman"/>
                <a:cs typeface="Times New Roman"/>
              </a:rPr>
              <a:t>cytidine, </a:t>
            </a:r>
            <a:r>
              <a:rPr sz="1350" dirty="0">
                <a:latin typeface="Times New Roman"/>
                <a:cs typeface="Times New Roman"/>
              </a:rPr>
              <a:t>uri</a:t>
            </a:r>
            <a:r>
              <a:rPr sz="135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d</a:t>
            </a:r>
            <a:r>
              <a:rPr sz="1350" dirty="0">
                <a:latin typeface="Times New Roman"/>
                <a:cs typeface="Times New Roman"/>
              </a:rPr>
              <a:t>ine,</a:t>
            </a:r>
            <a:r>
              <a:rPr sz="1350" spc="95" dirty="0">
                <a:latin typeface="Times New Roman"/>
                <a:cs typeface="Times New Roman"/>
              </a:rPr>
              <a:t> </a:t>
            </a:r>
            <a:r>
              <a:rPr sz="1350" spc="-5" dirty="0">
                <a:latin typeface="Times New Roman"/>
                <a:cs typeface="Times New Roman"/>
              </a:rPr>
              <a:t>deoxythymi</a:t>
            </a:r>
            <a:r>
              <a:rPr sz="1350" u="sng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di</a:t>
            </a:r>
            <a:r>
              <a:rPr sz="1350" spc="-5" dirty="0">
                <a:latin typeface="Times New Roman"/>
                <a:cs typeface="Times New Roman"/>
              </a:rPr>
              <a:t>ne.</a:t>
            </a:r>
            <a:endParaRPr sz="1350" dirty="0">
              <a:latin typeface="Times New Roman"/>
              <a:cs typeface="Times New Roman"/>
            </a:endParaRPr>
          </a:p>
          <a:p>
            <a:pPr marL="12700" algn="l" rtl="0">
              <a:lnSpc>
                <a:spcPct val="100000"/>
              </a:lnSpc>
              <a:spcBef>
                <a:spcPts val="745"/>
              </a:spcBef>
            </a:pPr>
            <a:r>
              <a:rPr sz="1400" spc="-5" dirty="0">
                <a:latin typeface="Times New Roman"/>
                <a:cs typeface="Times New Roman"/>
              </a:rPr>
              <a:t>Use </a:t>
            </a:r>
            <a:r>
              <a:rPr sz="1400" spc="-15" dirty="0">
                <a:latin typeface="Times New Roman"/>
                <a:cs typeface="Times New Roman"/>
              </a:rPr>
              <a:t>the same names </a:t>
            </a:r>
            <a:r>
              <a:rPr sz="1400" spc="-5" dirty="0">
                <a:latin typeface="Times New Roman"/>
                <a:cs typeface="Times New Roman"/>
              </a:rPr>
              <a:t>in NTs </a:t>
            </a:r>
            <a:r>
              <a:rPr sz="1400" dirty="0">
                <a:latin typeface="Times New Roman"/>
                <a:cs typeface="Times New Roman"/>
              </a:rPr>
              <a:t>with </a:t>
            </a:r>
            <a:r>
              <a:rPr sz="1400" spc="-15" dirty="0">
                <a:latin typeface="Times New Roman"/>
                <a:cs typeface="Times New Roman"/>
              </a:rPr>
              <a:t>momo, </a:t>
            </a:r>
            <a:r>
              <a:rPr sz="1400" spc="5" dirty="0">
                <a:latin typeface="Times New Roman"/>
                <a:cs typeface="Times New Roman"/>
              </a:rPr>
              <a:t>di </a:t>
            </a:r>
            <a:r>
              <a:rPr sz="1400" spc="-15" dirty="0">
                <a:latin typeface="Times New Roman"/>
                <a:cs typeface="Times New Roman"/>
              </a:rPr>
              <a:t>and </a:t>
            </a:r>
            <a:r>
              <a:rPr sz="1400" dirty="0">
                <a:latin typeface="Times New Roman"/>
                <a:cs typeface="Times New Roman"/>
              </a:rPr>
              <a:t>tri </a:t>
            </a:r>
            <a:r>
              <a:rPr sz="1400" spc="-5" dirty="0">
                <a:latin typeface="Times New Roman"/>
                <a:cs typeface="Times New Roman"/>
              </a:rPr>
              <a:t>phosphate. </a:t>
            </a:r>
            <a:r>
              <a:rPr sz="1400" spc="-10" dirty="0">
                <a:latin typeface="Times New Roman"/>
                <a:cs typeface="Times New Roman"/>
              </a:rPr>
              <a:t>For</a:t>
            </a:r>
            <a:r>
              <a:rPr sz="1400" spc="200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examples:</a:t>
            </a:r>
            <a:endParaRPr sz="1400" dirty="0">
              <a:latin typeface="Times New Roman"/>
              <a:cs typeface="Times New Roman"/>
            </a:endParaRPr>
          </a:p>
          <a:p>
            <a:pPr marL="12700" algn="l" rtl="0">
              <a:lnSpc>
                <a:spcPct val="100000"/>
              </a:lnSpc>
              <a:spcBef>
                <a:spcPts val="745"/>
              </a:spcBef>
            </a:pPr>
            <a:r>
              <a:rPr sz="1350" spc="-5" dirty="0">
                <a:latin typeface="Times New Roman"/>
                <a:cs typeface="Times New Roman"/>
              </a:rPr>
              <a:t>adenosine monophosphate, guanosine </a:t>
            </a:r>
            <a:r>
              <a:rPr sz="1350" dirty="0">
                <a:latin typeface="Times New Roman"/>
                <a:cs typeface="Times New Roman"/>
              </a:rPr>
              <a:t>triphosphate, </a:t>
            </a:r>
            <a:r>
              <a:rPr sz="1350" spc="-5" dirty="0">
                <a:latin typeface="Times New Roman"/>
                <a:cs typeface="Times New Roman"/>
              </a:rPr>
              <a:t>deoxythymidine</a:t>
            </a:r>
            <a:r>
              <a:rPr sz="1350" spc="40" dirty="0">
                <a:latin typeface="Times New Roman"/>
                <a:cs typeface="Times New Roman"/>
              </a:rPr>
              <a:t> </a:t>
            </a:r>
            <a:r>
              <a:rPr sz="1350" dirty="0">
                <a:latin typeface="Times New Roman"/>
                <a:cs typeface="Times New Roman"/>
              </a:rPr>
              <a:t>monophosphate</a:t>
            </a:r>
            <a:r>
              <a:rPr sz="1400" dirty="0">
                <a:latin typeface="Times New Roman"/>
                <a:cs typeface="Times New Roman"/>
              </a:rPr>
              <a:t>.</a:t>
            </a:r>
          </a:p>
        </p:txBody>
      </p:sp>
      <p:sp>
        <p:nvSpPr>
          <p:cNvPr id="3" name="object 3"/>
          <p:cNvSpPr/>
          <p:nvPr/>
        </p:nvSpPr>
        <p:spPr>
          <a:xfrm>
            <a:off x="3579072" y="843440"/>
            <a:ext cx="3581561" cy="276234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02004" y="907212"/>
            <a:ext cx="8886825" cy="12509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490220" algn="l" rtl="0">
              <a:lnSpc>
                <a:spcPct val="142900"/>
              </a:lnSpc>
              <a:spcBef>
                <a:spcPts val="100"/>
              </a:spcBef>
            </a:pPr>
            <a:r>
              <a:rPr sz="1400" spc="-20" dirty="0">
                <a:latin typeface="Times New Roman"/>
                <a:cs typeface="Times New Roman"/>
              </a:rPr>
              <a:t>The </a:t>
            </a:r>
            <a:r>
              <a:rPr sz="1400" spc="5" dirty="0">
                <a:latin typeface="Times New Roman"/>
                <a:cs typeface="Times New Roman"/>
              </a:rPr>
              <a:t>term </a:t>
            </a:r>
            <a:r>
              <a:rPr sz="1400" spc="-10" dirty="0">
                <a:latin typeface="Times New Roman"/>
                <a:cs typeface="Times New Roman"/>
              </a:rPr>
              <a:t>mononucleotide </a:t>
            </a:r>
            <a:r>
              <a:rPr sz="1400" spc="-20" dirty="0">
                <a:latin typeface="Times New Roman"/>
                <a:cs typeface="Times New Roman"/>
              </a:rPr>
              <a:t>is </a:t>
            </a:r>
            <a:r>
              <a:rPr sz="1400" spc="-10" dirty="0">
                <a:latin typeface="Times New Roman"/>
                <a:cs typeface="Times New Roman"/>
              </a:rPr>
              <a:t>used </a:t>
            </a:r>
            <a:r>
              <a:rPr sz="1400" spc="-5" dirty="0">
                <a:latin typeface="Times New Roman"/>
                <a:cs typeface="Times New Roman"/>
              </a:rPr>
              <a:t>when a single phosphate </a:t>
            </a:r>
            <a:r>
              <a:rPr sz="1400" spc="-10" dirty="0">
                <a:latin typeface="Times New Roman"/>
                <a:cs typeface="Times New Roman"/>
              </a:rPr>
              <a:t>moiety </a:t>
            </a:r>
            <a:r>
              <a:rPr sz="1400" spc="-20" dirty="0">
                <a:latin typeface="Times New Roman"/>
                <a:cs typeface="Times New Roman"/>
              </a:rPr>
              <a:t>is </a:t>
            </a:r>
            <a:r>
              <a:rPr sz="1400" dirty="0">
                <a:latin typeface="Times New Roman"/>
                <a:cs typeface="Times New Roman"/>
              </a:rPr>
              <a:t>added </a:t>
            </a:r>
            <a:r>
              <a:rPr sz="1400" spc="-5" dirty="0">
                <a:latin typeface="Times New Roman"/>
                <a:cs typeface="Times New Roman"/>
              </a:rPr>
              <a:t>to a </a:t>
            </a:r>
            <a:r>
              <a:rPr sz="1400" spc="-10" dirty="0">
                <a:latin typeface="Times New Roman"/>
                <a:cs typeface="Times New Roman"/>
              </a:rPr>
              <a:t>nucleoside. Thus </a:t>
            </a:r>
            <a:r>
              <a:rPr sz="1400" spc="-5" dirty="0">
                <a:latin typeface="Times New Roman"/>
                <a:cs typeface="Times New Roman"/>
              </a:rPr>
              <a:t>adenosine  </a:t>
            </a:r>
            <a:r>
              <a:rPr sz="1400" spc="-10" dirty="0">
                <a:latin typeface="Times New Roman"/>
                <a:cs typeface="Times New Roman"/>
              </a:rPr>
              <a:t>monophosphate </a:t>
            </a:r>
            <a:r>
              <a:rPr sz="1400" spc="-5" dirty="0">
                <a:latin typeface="Times New Roman"/>
                <a:cs typeface="Times New Roman"/>
              </a:rPr>
              <a:t>(AMP) contains adenine + ribose + </a:t>
            </a:r>
            <a:r>
              <a:rPr sz="1400" spc="-10" dirty="0">
                <a:latin typeface="Times New Roman"/>
                <a:cs typeface="Times New Roman"/>
              </a:rPr>
              <a:t>phosphate. While dAMP </a:t>
            </a:r>
            <a:r>
              <a:rPr sz="1400" spc="-5" dirty="0">
                <a:latin typeface="Times New Roman"/>
                <a:cs typeface="Times New Roman"/>
              </a:rPr>
              <a:t>contains </a:t>
            </a:r>
            <a:r>
              <a:rPr sz="1400" spc="-10" dirty="0">
                <a:latin typeface="Times New Roman"/>
                <a:cs typeface="Times New Roman"/>
              </a:rPr>
              <a:t>adenine </a:t>
            </a:r>
            <a:r>
              <a:rPr sz="1400" spc="-5" dirty="0">
                <a:latin typeface="Times New Roman"/>
                <a:cs typeface="Times New Roman"/>
              </a:rPr>
              <a:t>+</a:t>
            </a:r>
            <a:r>
              <a:rPr sz="1400" spc="75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deoxyribose + phosphate.</a:t>
            </a:r>
            <a:endParaRPr sz="1400" dirty="0">
              <a:latin typeface="Times New Roman"/>
              <a:cs typeface="Times New Roman"/>
            </a:endParaRPr>
          </a:p>
          <a:p>
            <a:pPr marL="12700" marR="2930525" indent="447675" algn="l" rtl="0">
              <a:lnSpc>
                <a:spcPts val="2430"/>
              </a:lnSpc>
              <a:spcBef>
                <a:spcPts val="200"/>
              </a:spcBef>
            </a:pPr>
            <a:r>
              <a:rPr sz="1400" spc="-20" dirty="0">
                <a:latin typeface="Times New Roman"/>
                <a:cs typeface="Times New Roman"/>
              </a:rPr>
              <a:t>The </a:t>
            </a:r>
            <a:r>
              <a:rPr sz="1400" spc="-5" dirty="0">
                <a:latin typeface="Times New Roman"/>
                <a:cs typeface="Times New Roman"/>
              </a:rPr>
              <a:t>principal bases, </a:t>
            </a:r>
            <a:r>
              <a:rPr sz="1400" spc="-10" dirty="0">
                <a:latin typeface="Times New Roman"/>
                <a:cs typeface="Times New Roman"/>
              </a:rPr>
              <a:t>their respective </a:t>
            </a:r>
            <a:r>
              <a:rPr sz="1400" spc="-5" dirty="0">
                <a:latin typeface="Times New Roman"/>
                <a:cs typeface="Times New Roman"/>
              </a:rPr>
              <a:t>nucleosides </a:t>
            </a:r>
            <a:r>
              <a:rPr sz="1400" spc="-15" dirty="0">
                <a:latin typeface="Times New Roman"/>
                <a:cs typeface="Times New Roman"/>
              </a:rPr>
              <a:t>and </a:t>
            </a:r>
            <a:r>
              <a:rPr sz="1400" spc="-5" dirty="0">
                <a:latin typeface="Times New Roman"/>
                <a:cs typeface="Times New Roman"/>
              </a:rPr>
              <a:t>nucleotides </a:t>
            </a:r>
            <a:r>
              <a:rPr sz="1400" spc="-10" dirty="0">
                <a:latin typeface="Times New Roman"/>
                <a:cs typeface="Times New Roman"/>
              </a:rPr>
              <a:t>found </a:t>
            </a:r>
            <a:r>
              <a:rPr sz="1400" spc="-5" dirty="0">
                <a:latin typeface="Times New Roman"/>
                <a:cs typeface="Times New Roman"/>
              </a:rPr>
              <a:t>in </a:t>
            </a:r>
            <a:r>
              <a:rPr sz="1400" spc="-10" dirty="0">
                <a:latin typeface="Times New Roman"/>
                <a:cs typeface="Times New Roman"/>
              </a:rPr>
              <a:t>the  structure </a:t>
            </a:r>
            <a:r>
              <a:rPr sz="1400" spc="5" dirty="0">
                <a:latin typeface="Times New Roman"/>
                <a:cs typeface="Times New Roman"/>
              </a:rPr>
              <a:t>of </a:t>
            </a:r>
            <a:r>
              <a:rPr sz="1400" spc="-10" dirty="0">
                <a:latin typeface="Times New Roman"/>
                <a:cs typeface="Times New Roman"/>
              </a:rPr>
              <a:t>nucleic </a:t>
            </a:r>
            <a:r>
              <a:rPr sz="1400" spc="-5" dirty="0">
                <a:latin typeface="Times New Roman"/>
                <a:cs typeface="Times New Roman"/>
              </a:rPr>
              <a:t>acids </a:t>
            </a:r>
            <a:r>
              <a:rPr sz="1400" spc="-10" dirty="0">
                <a:latin typeface="Times New Roman"/>
                <a:cs typeface="Times New Roman"/>
              </a:rPr>
              <a:t>are </a:t>
            </a:r>
            <a:r>
              <a:rPr sz="1400" spc="-5" dirty="0">
                <a:latin typeface="Times New Roman"/>
                <a:cs typeface="Times New Roman"/>
              </a:rPr>
              <a:t>given in below</a:t>
            </a:r>
            <a:r>
              <a:rPr sz="1400" spc="114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Times New Roman"/>
                <a:cs typeface="Times New Roman"/>
              </a:rPr>
              <a:t>figure.</a:t>
            </a:r>
            <a:endParaRPr sz="1400" dirty="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3715822" y="2675054"/>
            <a:ext cx="3523065" cy="277275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02004" y="5105832"/>
            <a:ext cx="8885555" cy="1861185"/>
          </a:xfrm>
          <a:prstGeom prst="rect">
            <a:avLst/>
          </a:prstGeom>
        </p:spPr>
        <p:txBody>
          <a:bodyPr vert="horz" wrap="square" lIns="0" tIns="104139" rIns="0" bIns="0" rtlCol="0">
            <a:spAutoFit/>
          </a:bodyPr>
          <a:lstStyle/>
          <a:p>
            <a:pPr marL="12700" algn="l" rtl="0">
              <a:lnSpc>
                <a:spcPct val="100000"/>
              </a:lnSpc>
              <a:spcBef>
                <a:spcPts val="819"/>
              </a:spcBef>
            </a:pPr>
            <a:r>
              <a:rPr sz="1400" b="1" spc="-10" dirty="0">
                <a:latin typeface="Times New Roman"/>
                <a:cs typeface="Times New Roman"/>
              </a:rPr>
              <a:t>What </a:t>
            </a:r>
            <a:r>
              <a:rPr sz="1400" b="1" spc="-5" dirty="0">
                <a:latin typeface="Times New Roman"/>
                <a:cs typeface="Times New Roman"/>
              </a:rPr>
              <a:t>is</a:t>
            </a:r>
            <a:r>
              <a:rPr sz="1400" b="1" spc="20" dirty="0">
                <a:latin typeface="Times New Roman"/>
                <a:cs typeface="Times New Roman"/>
              </a:rPr>
              <a:t> </a:t>
            </a:r>
            <a:r>
              <a:rPr sz="1400" b="1" spc="-10" dirty="0">
                <a:latin typeface="Times New Roman"/>
                <a:cs typeface="Times New Roman"/>
              </a:rPr>
              <a:t>DNA?</a:t>
            </a:r>
            <a:endParaRPr sz="1400" dirty="0">
              <a:latin typeface="Times New Roman"/>
              <a:cs typeface="Times New Roman"/>
            </a:endParaRPr>
          </a:p>
          <a:p>
            <a:pPr marL="12700" marR="5080" indent="713105" algn="l" rtl="0">
              <a:lnSpc>
                <a:spcPts val="2400"/>
              </a:lnSpc>
              <a:spcBef>
                <a:spcPts val="200"/>
              </a:spcBef>
            </a:pPr>
            <a:r>
              <a:rPr sz="1400" b="1" spc="-10" dirty="0">
                <a:solidFill>
                  <a:srgbClr val="221F1F"/>
                </a:solidFill>
                <a:latin typeface="Times New Roman"/>
                <a:cs typeface="Times New Roman"/>
              </a:rPr>
              <a:t>DNA </a:t>
            </a:r>
            <a:r>
              <a:rPr sz="1400" spc="-20" dirty="0">
                <a:solidFill>
                  <a:srgbClr val="221F1F"/>
                </a:solidFill>
                <a:latin typeface="Times New Roman"/>
                <a:cs typeface="Times New Roman"/>
              </a:rPr>
              <a:t>is </a:t>
            </a:r>
            <a:r>
              <a:rPr sz="1400" spc="-5" dirty="0">
                <a:solidFill>
                  <a:srgbClr val="221F1F"/>
                </a:solidFill>
                <a:latin typeface="Times New Roman"/>
                <a:cs typeface="Times New Roman"/>
              </a:rPr>
              <a:t>a </a:t>
            </a:r>
            <a:r>
              <a:rPr sz="1400" b="1" spc="-10" dirty="0">
                <a:solidFill>
                  <a:srgbClr val="221F1F"/>
                </a:solidFill>
                <a:latin typeface="Times New Roman"/>
                <a:cs typeface="Times New Roman"/>
              </a:rPr>
              <a:t>polymer </a:t>
            </a:r>
            <a:r>
              <a:rPr sz="1400" b="1" spc="-20" dirty="0">
                <a:solidFill>
                  <a:srgbClr val="221F1F"/>
                </a:solidFill>
                <a:latin typeface="Times New Roman"/>
                <a:cs typeface="Times New Roman"/>
              </a:rPr>
              <a:t>of </a:t>
            </a:r>
            <a:r>
              <a:rPr sz="1400" b="1" spc="-5" dirty="0">
                <a:solidFill>
                  <a:srgbClr val="221F1F"/>
                </a:solidFill>
                <a:latin typeface="Times New Roman"/>
                <a:cs typeface="Times New Roman"/>
              </a:rPr>
              <a:t>deoxyribonucleotides </a:t>
            </a:r>
            <a:r>
              <a:rPr sz="1400" dirty="0">
                <a:solidFill>
                  <a:srgbClr val="221F1F"/>
                </a:solidFill>
                <a:latin typeface="Times New Roman"/>
                <a:cs typeface="Times New Roman"/>
              </a:rPr>
              <a:t>(or </a:t>
            </a:r>
            <a:r>
              <a:rPr sz="1400" spc="-5" dirty="0">
                <a:solidFill>
                  <a:srgbClr val="221F1F"/>
                </a:solidFill>
                <a:latin typeface="Times New Roman"/>
                <a:cs typeface="Times New Roman"/>
              </a:rPr>
              <a:t>simply deoxynucleotides). </a:t>
            </a:r>
            <a:r>
              <a:rPr sz="1400" spc="-10" dirty="0">
                <a:solidFill>
                  <a:srgbClr val="221F1F"/>
                </a:solidFill>
                <a:latin typeface="Times New Roman"/>
                <a:cs typeface="Times New Roman"/>
              </a:rPr>
              <a:t>It </a:t>
            </a:r>
            <a:r>
              <a:rPr sz="1400" spc="-20" dirty="0">
                <a:solidFill>
                  <a:srgbClr val="221F1F"/>
                </a:solidFill>
                <a:latin typeface="Times New Roman"/>
                <a:cs typeface="Times New Roman"/>
              </a:rPr>
              <a:t>is </a:t>
            </a:r>
            <a:r>
              <a:rPr sz="1400" spc="-5" dirty="0">
                <a:solidFill>
                  <a:srgbClr val="221F1F"/>
                </a:solidFill>
                <a:latin typeface="Times New Roman"/>
                <a:cs typeface="Times New Roman"/>
              </a:rPr>
              <a:t>composed </a:t>
            </a:r>
            <a:r>
              <a:rPr sz="1400" spc="5" dirty="0">
                <a:solidFill>
                  <a:srgbClr val="221F1F"/>
                </a:solidFill>
                <a:latin typeface="Times New Roman"/>
                <a:cs typeface="Times New Roman"/>
              </a:rPr>
              <a:t>of </a:t>
            </a:r>
            <a:r>
              <a:rPr sz="1400" spc="-10" dirty="0">
                <a:solidFill>
                  <a:srgbClr val="221F1F"/>
                </a:solidFill>
                <a:latin typeface="Times New Roman"/>
                <a:cs typeface="Times New Roman"/>
              </a:rPr>
              <a:t>monomeric units  </a:t>
            </a:r>
            <a:r>
              <a:rPr sz="1400" spc="-5" dirty="0">
                <a:solidFill>
                  <a:srgbClr val="221F1F"/>
                </a:solidFill>
                <a:latin typeface="Times New Roman"/>
                <a:cs typeface="Times New Roman"/>
              </a:rPr>
              <a:t>namely deoxyadenylate (dAMP), deoxyguanylate (dGMP), </a:t>
            </a:r>
            <a:r>
              <a:rPr sz="1400" spc="-10" dirty="0">
                <a:solidFill>
                  <a:srgbClr val="221F1F"/>
                </a:solidFill>
                <a:latin typeface="Times New Roman"/>
                <a:cs typeface="Times New Roman"/>
              </a:rPr>
              <a:t>deoxycytidylate </a:t>
            </a:r>
            <a:r>
              <a:rPr sz="1400" spc="-5" dirty="0">
                <a:solidFill>
                  <a:srgbClr val="221F1F"/>
                </a:solidFill>
                <a:latin typeface="Times New Roman"/>
                <a:cs typeface="Times New Roman"/>
              </a:rPr>
              <a:t>(dCMP) </a:t>
            </a:r>
            <a:r>
              <a:rPr sz="1400" spc="-15" dirty="0">
                <a:solidFill>
                  <a:srgbClr val="221F1F"/>
                </a:solidFill>
                <a:latin typeface="Times New Roman"/>
                <a:cs typeface="Times New Roman"/>
              </a:rPr>
              <a:t>and </a:t>
            </a:r>
            <a:r>
              <a:rPr sz="1400" spc="-5" dirty="0">
                <a:solidFill>
                  <a:srgbClr val="221F1F"/>
                </a:solidFill>
                <a:latin typeface="Times New Roman"/>
                <a:cs typeface="Times New Roman"/>
              </a:rPr>
              <a:t>deoxythymidylate</a:t>
            </a:r>
            <a:r>
              <a:rPr sz="1400" spc="215" dirty="0">
                <a:solidFill>
                  <a:srgbClr val="221F1F"/>
                </a:solidFill>
                <a:latin typeface="Times New Roman"/>
                <a:cs typeface="Times New Roman"/>
              </a:rPr>
              <a:t> </a:t>
            </a:r>
            <a:r>
              <a:rPr sz="1400" spc="-5" dirty="0">
                <a:solidFill>
                  <a:srgbClr val="221F1F"/>
                </a:solidFill>
                <a:latin typeface="Times New Roman"/>
                <a:cs typeface="Times New Roman"/>
              </a:rPr>
              <a:t>(dTMP).</a:t>
            </a:r>
            <a:endParaRPr sz="1400" dirty="0">
              <a:latin typeface="Times New Roman"/>
              <a:cs typeface="Times New Roman"/>
            </a:endParaRPr>
          </a:p>
          <a:p>
            <a:pPr marL="12700" algn="l" rtl="0">
              <a:lnSpc>
                <a:spcPct val="100000"/>
              </a:lnSpc>
              <a:spcBef>
                <a:spcPts val="570"/>
              </a:spcBef>
            </a:pPr>
            <a:r>
              <a:rPr sz="1400" b="1" spc="-10" dirty="0">
                <a:latin typeface="Times New Roman"/>
                <a:cs typeface="Times New Roman"/>
              </a:rPr>
              <a:t>Propritie </a:t>
            </a:r>
            <a:r>
              <a:rPr sz="1400" b="1" spc="-20" dirty="0">
                <a:latin typeface="Times New Roman"/>
                <a:cs typeface="Times New Roman"/>
              </a:rPr>
              <a:t>of</a:t>
            </a:r>
            <a:r>
              <a:rPr sz="1400" b="1" spc="35" dirty="0">
                <a:latin typeface="Times New Roman"/>
                <a:cs typeface="Times New Roman"/>
              </a:rPr>
              <a:t> </a:t>
            </a:r>
            <a:r>
              <a:rPr sz="1400" b="1" spc="-10" dirty="0">
                <a:latin typeface="Times New Roman"/>
                <a:cs typeface="Times New Roman"/>
              </a:rPr>
              <a:t>DNA:</a:t>
            </a:r>
            <a:endParaRPr sz="1400" dirty="0">
              <a:latin typeface="Times New Roman"/>
              <a:cs typeface="Times New Roman"/>
            </a:endParaRPr>
          </a:p>
          <a:p>
            <a:pPr marL="469265" indent="-228600" algn="l" rtl="0">
              <a:lnSpc>
                <a:spcPct val="100000"/>
              </a:lnSpc>
              <a:spcBef>
                <a:spcPts val="695"/>
              </a:spcBef>
              <a:buClr>
                <a:srgbClr val="221F1F"/>
              </a:buClr>
              <a:buAutoNum type="arabicPeriod"/>
              <a:tabLst>
                <a:tab pos="469900" algn="l"/>
              </a:tabLst>
            </a:pPr>
            <a:r>
              <a:rPr sz="1400" spc="-10" dirty="0">
                <a:latin typeface="Times New Roman"/>
                <a:cs typeface="Times New Roman"/>
              </a:rPr>
              <a:t>The structure </a:t>
            </a:r>
            <a:r>
              <a:rPr sz="1400" spc="5" dirty="0">
                <a:latin typeface="Times New Roman"/>
                <a:cs typeface="Times New Roman"/>
              </a:rPr>
              <a:t>of </a:t>
            </a:r>
            <a:r>
              <a:rPr sz="1400" dirty="0">
                <a:latin typeface="Times New Roman"/>
                <a:cs typeface="Times New Roman"/>
              </a:rPr>
              <a:t>DNA </a:t>
            </a:r>
            <a:r>
              <a:rPr sz="1400" spc="-20" dirty="0">
                <a:latin typeface="Times New Roman"/>
                <a:cs typeface="Times New Roman"/>
              </a:rPr>
              <a:t>is </a:t>
            </a:r>
            <a:r>
              <a:rPr sz="1400" spc="-10" dirty="0">
                <a:solidFill>
                  <a:srgbClr val="221F1F"/>
                </a:solidFill>
                <a:latin typeface="Times New Roman"/>
                <a:cs typeface="Times New Roman"/>
              </a:rPr>
              <a:t>double </a:t>
            </a:r>
            <a:r>
              <a:rPr sz="1400" spc="-5" dirty="0">
                <a:solidFill>
                  <a:srgbClr val="221F1F"/>
                </a:solidFill>
                <a:latin typeface="Times New Roman"/>
                <a:cs typeface="Times New Roman"/>
              </a:rPr>
              <a:t>helical strands</a:t>
            </a:r>
            <a:r>
              <a:rPr sz="1400" spc="135" dirty="0">
                <a:solidFill>
                  <a:srgbClr val="221F1F"/>
                </a:solidFill>
                <a:latin typeface="Times New Roman"/>
                <a:cs typeface="Times New Roman"/>
              </a:rPr>
              <a:t> </a:t>
            </a:r>
            <a:r>
              <a:rPr sz="1400" spc="-5" dirty="0">
                <a:solidFill>
                  <a:srgbClr val="221F1F"/>
                </a:solidFill>
                <a:latin typeface="Times New Roman"/>
                <a:cs typeface="Times New Roman"/>
              </a:rPr>
              <a:t>(helix)</a:t>
            </a:r>
            <a:endParaRPr sz="1400" dirty="0">
              <a:latin typeface="Times New Roman"/>
              <a:cs typeface="Times New Roman"/>
            </a:endParaRPr>
          </a:p>
          <a:p>
            <a:pPr marL="469265" indent="-228600" algn="l" rtl="0">
              <a:lnSpc>
                <a:spcPct val="100000"/>
              </a:lnSpc>
              <a:spcBef>
                <a:spcPts val="750"/>
              </a:spcBef>
              <a:buClr>
                <a:srgbClr val="221F1F"/>
              </a:buClr>
              <a:buAutoNum type="arabicPeriod"/>
              <a:tabLst>
                <a:tab pos="469900" algn="l"/>
              </a:tabLst>
            </a:pPr>
            <a:r>
              <a:rPr sz="1400" spc="-10" dirty="0">
                <a:latin typeface="Times New Roman"/>
                <a:cs typeface="Times New Roman"/>
              </a:rPr>
              <a:t>The </a:t>
            </a:r>
            <a:r>
              <a:rPr sz="1400" spc="-5" dirty="0">
                <a:latin typeface="Times New Roman"/>
                <a:cs typeface="Times New Roman"/>
              </a:rPr>
              <a:t>deoxyribose </a:t>
            </a:r>
            <a:r>
              <a:rPr sz="1400" spc="-10" dirty="0">
                <a:latin typeface="Times New Roman"/>
                <a:cs typeface="Times New Roman"/>
              </a:rPr>
              <a:t>sugar </a:t>
            </a:r>
            <a:r>
              <a:rPr sz="1400" spc="-5" dirty="0">
                <a:latin typeface="Times New Roman"/>
                <a:cs typeface="Times New Roman"/>
              </a:rPr>
              <a:t>consist </a:t>
            </a:r>
            <a:r>
              <a:rPr sz="1400" spc="-15" dirty="0">
                <a:latin typeface="Times New Roman"/>
                <a:cs typeface="Times New Roman"/>
              </a:rPr>
              <a:t>his</a:t>
            </a:r>
            <a:r>
              <a:rPr sz="1400" spc="90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backbone</a:t>
            </a:r>
            <a:endParaRPr sz="1400" dirty="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2276736" y="863954"/>
            <a:ext cx="5812880" cy="372689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130604" y="595553"/>
            <a:ext cx="8662670" cy="2483485"/>
          </a:xfrm>
          <a:prstGeom prst="rect">
            <a:avLst/>
          </a:prstGeom>
        </p:spPr>
        <p:txBody>
          <a:bodyPr vert="horz" wrap="square" lIns="0" tIns="107314" rIns="0" bIns="0" rtlCol="0">
            <a:spAutoFit/>
          </a:bodyPr>
          <a:lstStyle/>
          <a:p>
            <a:pPr marL="240665" indent="-228600" algn="l" rtl="0">
              <a:lnSpc>
                <a:spcPct val="100000"/>
              </a:lnSpc>
              <a:spcBef>
                <a:spcPts val="844"/>
              </a:spcBef>
              <a:buAutoNum type="arabicPeriod" startAt="3"/>
              <a:tabLst>
                <a:tab pos="241300" algn="l"/>
              </a:tabLst>
            </a:pPr>
            <a:r>
              <a:rPr sz="1400" spc="-10" dirty="0">
                <a:solidFill>
                  <a:srgbClr val="221F1F"/>
                </a:solidFill>
                <a:latin typeface="Times New Roman"/>
                <a:cs typeface="Times New Roman"/>
              </a:rPr>
              <a:t>It </a:t>
            </a:r>
            <a:r>
              <a:rPr sz="1400" spc="-20" dirty="0">
                <a:solidFill>
                  <a:srgbClr val="221F1F"/>
                </a:solidFill>
                <a:latin typeface="Times New Roman"/>
                <a:cs typeface="Times New Roman"/>
              </a:rPr>
              <a:t>is </a:t>
            </a:r>
            <a:r>
              <a:rPr sz="1400" spc="-5" dirty="0">
                <a:solidFill>
                  <a:srgbClr val="221F1F"/>
                </a:solidFill>
                <a:latin typeface="Times New Roman"/>
                <a:cs typeface="Times New Roman"/>
              </a:rPr>
              <a:t>a </a:t>
            </a:r>
            <a:r>
              <a:rPr sz="1400" spc="-10" dirty="0">
                <a:solidFill>
                  <a:srgbClr val="221F1F"/>
                </a:solidFill>
                <a:latin typeface="Times New Roman"/>
                <a:cs typeface="Times New Roman"/>
              </a:rPr>
              <a:t>right handed </a:t>
            </a:r>
            <a:r>
              <a:rPr sz="1400" spc="-5" dirty="0">
                <a:solidFill>
                  <a:srgbClr val="221F1F"/>
                </a:solidFill>
                <a:latin typeface="Times New Roman"/>
                <a:cs typeface="Times New Roman"/>
              </a:rPr>
              <a:t>double</a:t>
            </a:r>
            <a:r>
              <a:rPr sz="1400" spc="125" dirty="0">
                <a:solidFill>
                  <a:srgbClr val="221F1F"/>
                </a:solidFill>
                <a:latin typeface="Times New Roman"/>
                <a:cs typeface="Times New Roman"/>
              </a:rPr>
              <a:t> </a:t>
            </a:r>
            <a:r>
              <a:rPr sz="1400" spc="-10" dirty="0">
                <a:solidFill>
                  <a:srgbClr val="221F1F"/>
                </a:solidFill>
                <a:latin typeface="Times New Roman"/>
                <a:cs typeface="Times New Roman"/>
              </a:rPr>
              <a:t>helix.</a:t>
            </a:r>
            <a:endParaRPr sz="1400" dirty="0">
              <a:latin typeface="Times New Roman"/>
              <a:cs typeface="Times New Roman"/>
            </a:endParaRPr>
          </a:p>
          <a:p>
            <a:pPr marL="240665" indent="-228600" algn="l" rtl="0">
              <a:lnSpc>
                <a:spcPct val="100000"/>
              </a:lnSpc>
              <a:spcBef>
                <a:spcPts val="750"/>
              </a:spcBef>
              <a:buAutoNum type="arabicPeriod" startAt="3"/>
              <a:tabLst>
                <a:tab pos="241300" algn="l"/>
              </a:tabLst>
            </a:pPr>
            <a:r>
              <a:rPr sz="1400" spc="-10" dirty="0">
                <a:solidFill>
                  <a:srgbClr val="221F1F"/>
                </a:solidFill>
                <a:latin typeface="Times New Roman"/>
                <a:cs typeface="Times New Roman"/>
              </a:rPr>
              <a:t>It consists </a:t>
            </a:r>
            <a:r>
              <a:rPr sz="1400" spc="5" dirty="0">
                <a:solidFill>
                  <a:srgbClr val="221F1F"/>
                </a:solidFill>
                <a:latin typeface="Times New Roman"/>
                <a:cs typeface="Times New Roman"/>
              </a:rPr>
              <a:t>of </a:t>
            </a:r>
            <a:r>
              <a:rPr sz="1400" b="1" dirty="0">
                <a:solidFill>
                  <a:srgbClr val="221F1F"/>
                </a:solidFill>
                <a:latin typeface="Times New Roman"/>
                <a:cs typeface="Times New Roman"/>
              </a:rPr>
              <a:t>two </a:t>
            </a:r>
            <a:r>
              <a:rPr sz="1400" b="1" spc="-5" dirty="0">
                <a:solidFill>
                  <a:srgbClr val="221F1F"/>
                </a:solidFill>
                <a:latin typeface="Times New Roman"/>
                <a:cs typeface="Times New Roman"/>
              </a:rPr>
              <a:t>polydeoxyribonucleotide </a:t>
            </a:r>
            <a:r>
              <a:rPr sz="1400" b="1" spc="-15" dirty="0">
                <a:solidFill>
                  <a:srgbClr val="221F1F"/>
                </a:solidFill>
                <a:latin typeface="Times New Roman"/>
                <a:cs typeface="Times New Roman"/>
              </a:rPr>
              <a:t>chains</a:t>
            </a:r>
            <a:r>
              <a:rPr sz="1400" b="1" spc="114" dirty="0">
                <a:solidFill>
                  <a:srgbClr val="221F1F"/>
                </a:solidFill>
                <a:latin typeface="Times New Roman"/>
                <a:cs typeface="Times New Roman"/>
              </a:rPr>
              <a:t> </a:t>
            </a:r>
            <a:r>
              <a:rPr sz="1400" spc="-5" dirty="0">
                <a:solidFill>
                  <a:srgbClr val="221F1F"/>
                </a:solidFill>
                <a:latin typeface="Times New Roman"/>
                <a:cs typeface="Times New Roman"/>
              </a:rPr>
              <a:t>(strands)</a:t>
            </a:r>
            <a:endParaRPr sz="1400" dirty="0">
              <a:latin typeface="Times New Roman"/>
              <a:cs typeface="Times New Roman"/>
            </a:endParaRPr>
          </a:p>
          <a:p>
            <a:pPr marL="240665" indent="-228600" algn="l" rtl="0">
              <a:lnSpc>
                <a:spcPct val="100000"/>
              </a:lnSpc>
              <a:spcBef>
                <a:spcPts val="720"/>
              </a:spcBef>
              <a:buAutoNum type="arabicPeriod" startAt="3"/>
              <a:tabLst>
                <a:tab pos="241300" algn="l"/>
              </a:tabLst>
            </a:pPr>
            <a:r>
              <a:rPr sz="1400" spc="-10" dirty="0">
                <a:solidFill>
                  <a:srgbClr val="221F1F"/>
                </a:solidFill>
                <a:latin typeface="Times New Roman"/>
                <a:cs typeface="Times New Roman"/>
              </a:rPr>
              <a:t>The </a:t>
            </a:r>
            <a:r>
              <a:rPr sz="1400" spc="-5" dirty="0">
                <a:solidFill>
                  <a:srgbClr val="221F1F"/>
                </a:solidFill>
                <a:latin typeface="Times New Roman"/>
                <a:cs typeface="Times New Roman"/>
              </a:rPr>
              <a:t>strands </a:t>
            </a:r>
            <a:r>
              <a:rPr sz="1400" spc="-10" dirty="0">
                <a:solidFill>
                  <a:srgbClr val="221F1F"/>
                </a:solidFill>
                <a:latin typeface="Times New Roman"/>
                <a:cs typeface="Times New Roman"/>
              </a:rPr>
              <a:t>are twisted </a:t>
            </a:r>
            <a:r>
              <a:rPr sz="1400" spc="-5" dirty="0">
                <a:solidFill>
                  <a:srgbClr val="221F1F"/>
                </a:solidFill>
                <a:latin typeface="Times New Roman"/>
                <a:cs typeface="Times New Roman"/>
              </a:rPr>
              <a:t>around each other on a common</a:t>
            </a:r>
            <a:r>
              <a:rPr sz="1400" spc="90" dirty="0">
                <a:solidFill>
                  <a:srgbClr val="221F1F"/>
                </a:solidFill>
                <a:latin typeface="Times New Roman"/>
                <a:cs typeface="Times New Roman"/>
              </a:rPr>
              <a:t> </a:t>
            </a:r>
            <a:r>
              <a:rPr sz="1400" spc="-5" dirty="0">
                <a:solidFill>
                  <a:srgbClr val="221F1F"/>
                </a:solidFill>
                <a:latin typeface="Times New Roman"/>
                <a:cs typeface="Times New Roman"/>
              </a:rPr>
              <a:t>axis.</a:t>
            </a:r>
            <a:endParaRPr sz="1400" dirty="0">
              <a:latin typeface="Times New Roman"/>
              <a:cs typeface="Times New Roman"/>
            </a:endParaRPr>
          </a:p>
          <a:p>
            <a:pPr marL="240665" indent="-228600" algn="l" rtl="0">
              <a:lnSpc>
                <a:spcPct val="100000"/>
              </a:lnSpc>
              <a:spcBef>
                <a:spcPts val="745"/>
              </a:spcBef>
              <a:buClr>
                <a:srgbClr val="000000"/>
              </a:buClr>
              <a:buAutoNum type="arabicPeriod" startAt="3"/>
              <a:tabLst>
                <a:tab pos="241300" algn="l"/>
              </a:tabLst>
            </a:pPr>
            <a:r>
              <a:rPr sz="1400" spc="-5" dirty="0">
                <a:solidFill>
                  <a:srgbClr val="221F1F"/>
                </a:solidFill>
                <a:latin typeface="Times New Roman"/>
                <a:cs typeface="Times New Roman"/>
              </a:rPr>
              <a:t>. </a:t>
            </a:r>
            <a:r>
              <a:rPr sz="1400" spc="-20" dirty="0">
                <a:solidFill>
                  <a:srgbClr val="221F1F"/>
                </a:solidFill>
                <a:latin typeface="Times New Roman"/>
                <a:cs typeface="Times New Roman"/>
              </a:rPr>
              <a:t>The </a:t>
            </a:r>
            <a:r>
              <a:rPr sz="1400" spc="-5" dirty="0">
                <a:solidFill>
                  <a:srgbClr val="221F1F"/>
                </a:solidFill>
                <a:latin typeface="Times New Roman"/>
                <a:cs typeface="Times New Roman"/>
              </a:rPr>
              <a:t>two strands </a:t>
            </a:r>
            <a:r>
              <a:rPr sz="1400" spc="-10" dirty="0">
                <a:solidFill>
                  <a:srgbClr val="221F1F"/>
                </a:solidFill>
                <a:latin typeface="Times New Roman"/>
                <a:cs typeface="Times New Roman"/>
              </a:rPr>
              <a:t>are </a:t>
            </a:r>
            <a:r>
              <a:rPr sz="1400" b="1" spc="-10" dirty="0">
                <a:solidFill>
                  <a:srgbClr val="221F1F"/>
                </a:solidFill>
                <a:latin typeface="Times New Roman"/>
                <a:cs typeface="Times New Roman"/>
              </a:rPr>
              <a:t>antiparallel</a:t>
            </a:r>
            <a:r>
              <a:rPr sz="1400" spc="-10" dirty="0">
                <a:solidFill>
                  <a:srgbClr val="221F1F"/>
                </a:solidFill>
                <a:latin typeface="Times New Roman"/>
                <a:cs typeface="Times New Roman"/>
              </a:rPr>
              <a:t>, one </a:t>
            </a:r>
            <a:r>
              <a:rPr sz="1400" spc="-5" dirty="0">
                <a:solidFill>
                  <a:srgbClr val="221F1F"/>
                </a:solidFill>
                <a:latin typeface="Times New Roman"/>
                <a:cs typeface="Times New Roman"/>
              </a:rPr>
              <a:t>strand </a:t>
            </a:r>
            <a:r>
              <a:rPr sz="1400" spc="-10" dirty="0">
                <a:solidFill>
                  <a:srgbClr val="221F1F"/>
                </a:solidFill>
                <a:latin typeface="Times New Roman"/>
                <a:cs typeface="Times New Roman"/>
              </a:rPr>
              <a:t>runs </a:t>
            </a:r>
            <a:r>
              <a:rPr sz="1400" spc="-5" dirty="0">
                <a:solidFill>
                  <a:srgbClr val="221F1F"/>
                </a:solidFill>
                <a:latin typeface="Times New Roman"/>
                <a:cs typeface="Times New Roman"/>
              </a:rPr>
              <a:t>in </a:t>
            </a:r>
            <a:r>
              <a:rPr sz="1400" spc="-10" dirty="0">
                <a:solidFill>
                  <a:srgbClr val="221F1F"/>
                </a:solidFill>
                <a:latin typeface="Times New Roman"/>
                <a:cs typeface="Times New Roman"/>
              </a:rPr>
              <a:t>the </a:t>
            </a:r>
            <a:r>
              <a:rPr sz="1400" spc="-5" dirty="0">
                <a:latin typeface="Times New Roman"/>
                <a:cs typeface="Times New Roman"/>
              </a:rPr>
              <a:t>3’ to 5’</a:t>
            </a:r>
            <a:r>
              <a:rPr sz="1400" spc="-5" dirty="0">
                <a:solidFill>
                  <a:srgbClr val="221F1F"/>
                </a:solidFill>
                <a:latin typeface="Times New Roman"/>
                <a:cs typeface="Times New Roman"/>
              </a:rPr>
              <a:t>direction</a:t>
            </a:r>
            <a:r>
              <a:rPr sz="1400" spc="150" dirty="0">
                <a:solidFill>
                  <a:srgbClr val="221F1F"/>
                </a:solidFill>
                <a:latin typeface="Times New Roman"/>
                <a:cs typeface="Times New Roman"/>
              </a:rPr>
              <a:t> </a:t>
            </a:r>
            <a:r>
              <a:rPr sz="1400" spc="-10" dirty="0">
                <a:solidFill>
                  <a:srgbClr val="221F1F"/>
                </a:solidFill>
                <a:latin typeface="Times New Roman"/>
                <a:cs typeface="Times New Roman"/>
              </a:rPr>
              <a:t>while the other </a:t>
            </a:r>
            <a:r>
              <a:rPr sz="1400" spc="-5" dirty="0">
                <a:solidFill>
                  <a:srgbClr val="221F1F"/>
                </a:solidFill>
                <a:latin typeface="Times New Roman"/>
                <a:cs typeface="Times New Roman"/>
              </a:rPr>
              <a:t>in </a:t>
            </a:r>
            <a:r>
              <a:rPr sz="1400" dirty="0">
                <a:latin typeface="Times New Roman"/>
                <a:cs typeface="Times New Roman"/>
              </a:rPr>
              <a:t>3’</a:t>
            </a:r>
            <a:r>
              <a:rPr sz="1400" dirty="0">
                <a:solidFill>
                  <a:srgbClr val="221F1F"/>
                </a:solidFill>
                <a:latin typeface="Times New Roman"/>
                <a:cs typeface="Times New Roman"/>
              </a:rPr>
              <a:t>to </a:t>
            </a:r>
            <a:r>
              <a:rPr sz="1400" spc="-5" dirty="0">
                <a:latin typeface="Times New Roman"/>
                <a:cs typeface="Times New Roman"/>
              </a:rPr>
              <a:t>5’ </a:t>
            </a:r>
            <a:r>
              <a:rPr sz="1400" spc="-10" dirty="0">
                <a:solidFill>
                  <a:srgbClr val="221F1F"/>
                </a:solidFill>
                <a:latin typeface="Times New Roman"/>
                <a:cs typeface="Times New Roman"/>
              </a:rPr>
              <a:t>direction.</a:t>
            </a:r>
            <a:endParaRPr sz="1400" dirty="0">
              <a:latin typeface="Times New Roman"/>
              <a:cs typeface="Times New Roman"/>
            </a:endParaRPr>
          </a:p>
          <a:p>
            <a:pPr marL="332105" indent="-320040" algn="l" rtl="0">
              <a:lnSpc>
                <a:spcPct val="100000"/>
              </a:lnSpc>
              <a:spcBef>
                <a:spcPts val="745"/>
              </a:spcBef>
              <a:buClr>
                <a:srgbClr val="000000"/>
              </a:buClr>
              <a:buAutoNum type="arabicPeriod" startAt="3"/>
              <a:tabLst>
                <a:tab pos="332105" algn="l"/>
                <a:tab pos="332740" algn="l"/>
              </a:tabLst>
            </a:pPr>
            <a:r>
              <a:rPr sz="1400" spc="-20" dirty="0">
                <a:solidFill>
                  <a:srgbClr val="221F1F"/>
                </a:solidFill>
                <a:latin typeface="Times New Roman"/>
                <a:cs typeface="Times New Roman"/>
              </a:rPr>
              <a:t>The </a:t>
            </a:r>
            <a:r>
              <a:rPr sz="1400" spc="-5" dirty="0">
                <a:solidFill>
                  <a:srgbClr val="221F1F"/>
                </a:solidFill>
                <a:latin typeface="Times New Roman"/>
                <a:cs typeface="Times New Roman"/>
              </a:rPr>
              <a:t>two strands </a:t>
            </a:r>
            <a:r>
              <a:rPr sz="1400" spc="-10" dirty="0">
                <a:solidFill>
                  <a:srgbClr val="221F1F"/>
                </a:solidFill>
                <a:latin typeface="Times New Roman"/>
                <a:cs typeface="Times New Roman"/>
              </a:rPr>
              <a:t>are </a:t>
            </a:r>
            <a:r>
              <a:rPr sz="1400" b="1" spc="-15" dirty="0">
                <a:solidFill>
                  <a:srgbClr val="221F1F"/>
                </a:solidFill>
                <a:latin typeface="Times New Roman"/>
                <a:cs typeface="Times New Roman"/>
              </a:rPr>
              <a:t>held </a:t>
            </a:r>
            <a:r>
              <a:rPr sz="1400" b="1" spc="-5" dirty="0">
                <a:solidFill>
                  <a:srgbClr val="221F1F"/>
                </a:solidFill>
                <a:latin typeface="Times New Roman"/>
                <a:cs typeface="Times New Roman"/>
              </a:rPr>
              <a:t>together </a:t>
            </a:r>
            <a:r>
              <a:rPr sz="1400" b="1" spc="-10" dirty="0">
                <a:solidFill>
                  <a:srgbClr val="221F1F"/>
                </a:solidFill>
                <a:latin typeface="Times New Roman"/>
                <a:cs typeface="Times New Roman"/>
              </a:rPr>
              <a:t>by </a:t>
            </a:r>
            <a:r>
              <a:rPr sz="1400" b="1" spc="-5" dirty="0">
                <a:solidFill>
                  <a:srgbClr val="221F1F"/>
                </a:solidFill>
                <a:latin typeface="Times New Roman"/>
                <a:cs typeface="Times New Roman"/>
              </a:rPr>
              <a:t>hydrogen </a:t>
            </a:r>
            <a:r>
              <a:rPr sz="1400" b="1" spc="-10" dirty="0">
                <a:solidFill>
                  <a:srgbClr val="221F1F"/>
                </a:solidFill>
                <a:latin typeface="Times New Roman"/>
                <a:cs typeface="Times New Roman"/>
              </a:rPr>
              <a:t>bonds </a:t>
            </a:r>
            <a:r>
              <a:rPr sz="1400" spc="-10" dirty="0">
                <a:solidFill>
                  <a:srgbClr val="221F1F"/>
                </a:solidFill>
                <a:latin typeface="Times New Roman"/>
                <a:cs typeface="Times New Roman"/>
              </a:rPr>
              <a:t>formed </a:t>
            </a:r>
            <a:r>
              <a:rPr sz="1400" spc="5" dirty="0">
                <a:solidFill>
                  <a:srgbClr val="221F1F"/>
                </a:solidFill>
                <a:latin typeface="Times New Roman"/>
                <a:cs typeface="Times New Roman"/>
              </a:rPr>
              <a:t>by </a:t>
            </a:r>
            <a:r>
              <a:rPr sz="1400" spc="-5" dirty="0">
                <a:solidFill>
                  <a:srgbClr val="221F1F"/>
                </a:solidFill>
                <a:latin typeface="Times New Roman"/>
                <a:cs typeface="Times New Roman"/>
              </a:rPr>
              <a:t>complementary </a:t>
            </a:r>
            <a:r>
              <a:rPr sz="1400" dirty="0">
                <a:solidFill>
                  <a:srgbClr val="221F1F"/>
                </a:solidFill>
                <a:latin typeface="Times New Roman"/>
                <a:cs typeface="Times New Roman"/>
              </a:rPr>
              <a:t>base</a:t>
            </a:r>
            <a:r>
              <a:rPr sz="1400" spc="275" dirty="0">
                <a:solidFill>
                  <a:srgbClr val="221F1F"/>
                </a:solidFill>
                <a:latin typeface="Times New Roman"/>
                <a:cs typeface="Times New Roman"/>
              </a:rPr>
              <a:t> </a:t>
            </a:r>
            <a:r>
              <a:rPr sz="1400" spc="-10" dirty="0">
                <a:solidFill>
                  <a:srgbClr val="221F1F"/>
                </a:solidFill>
                <a:latin typeface="Times New Roman"/>
                <a:cs typeface="Times New Roman"/>
              </a:rPr>
              <a:t>pairs.</a:t>
            </a:r>
            <a:endParaRPr sz="1400" dirty="0">
              <a:latin typeface="Times New Roman"/>
              <a:cs typeface="Times New Roman"/>
            </a:endParaRPr>
          </a:p>
          <a:p>
            <a:pPr marL="240665" marR="5080" indent="-228600" algn="l" rtl="0">
              <a:lnSpc>
                <a:spcPts val="2420"/>
              </a:lnSpc>
              <a:spcBef>
                <a:spcPts val="185"/>
              </a:spcBef>
              <a:buAutoNum type="arabicPeriod" startAt="3"/>
              <a:tabLst>
                <a:tab pos="241300" algn="l"/>
              </a:tabLst>
            </a:pPr>
            <a:r>
              <a:rPr sz="1400" spc="-5" dirty="0">
                <a:latin typeface="Times New Roman"/>
                <a:cs typeface="Times New Roman"/>
              </a:rPr>
              <a:t>Complementary base pairing in </a:t>
            </a:r>
            <a:r>
              <a:rPr sz="1400" dirty="0">
                <a:latin typeface="Times New Roman"/>
                <a:cs typeface="Times New Roman"/>
              </a:rPr>
              <a:t>DNA </a:t>
            </a:r>
            <a:r>
              <a:rPr sz="1400" spc="-20" dirty="0">
                <a:latin typeface="Times New Roman"/>
                <a:cs typeface="Times New Roman"/>
              </a:rPr>
              <a:t>is </a:t>
            </a:r>
            <a:r>
              <a:rPr sz="1400" spc="-5" dirty="0">
                <a:latin typeface="Times New Roman"/>
                <a:cs typeface="Times New Roman"/>
              </a:rPr>
              <a:t>Thymine </a:t>
            </a:r>
            <a:r>
              <a:rPr sz="1400" spc="-10" dirty="0">
                <a:latin typeface="Times New Roman"/>
                <a:cs typeface="Times New Roman"/>
              </a:rPr>
              <a:t>pairs </a:t>
            </a:r>
            <a:r>
              <a:rPr sz="1400" spc="5" dirty="0">
                <a:latin typeface="Times New Roman"/>
                <a:cs typeface="Times New Roman"/>
              </a:rPr>
              <a:t>with </a:t>
            </a:r>
            <a:r>
              <a:rPr sz="1400" spc="-5" dirty="0">
                <a:latin typeface="Times New Roman"/>
                <a:cs typeface="Times New Roman"/>
              </a:rPr>
              <a:t>adenine </a:t>
            </a:r>
            <a:r>
              <a:rPr sz="1400" spc="5" dirty="0">
                <a:latin typeface="Times New Roman"/>
                <a:cs typeface="Times New Roman"/>
              </a:rPr>
              <a:t>by </a:t>
            </a:r>
            <a:r>
              <a:rPr sz="1400" spc="-5" dirty="0">
                <a:latin typeface="Times New Roman"/>
                <a:cs typeface="Times New Roman"/>
              </a:rPr>
              <a:t>2 hydrogen bonds </a:t>
            </a:r>
            <a:r>
              <a:rPr sz="1400" spc="-15" dirty="0">
                <a:latin typeface="Times New Roman"/>
                <a:cs typeface="Times New Roman"/>
              </a:rPr>
              <a:t>and </a:t>
            </a:r>
            <a:r>
              <a:rPr sz="1400" dirty="0">
                <a:latin typeface="Times New Roman"/>
                <a:cs typeface="Times New Roman"/>
              </a:rPr>
              <a:t>Cytosine </a:t>
            </a:r>
            <a:r>
              <a:rPr sz="1400" spc="-10" dirty="0">
                <a:latin typeface="Times New Roman"/>
                <a:cs typeface="Times New Roman"/>
              </a:rPr>
              <a:t>pairs </a:t>
            </a:r>
            <a:r>
              <a:rPr sz="1400" spc="5" dirty="0">
                <a:solidFill>
                  <a:srgbClr val="221F1F"/>
                </a:solidFill>
                <a:latin typeface="Times New Roman"/>
                <a:cs typeface="Times New Roman"/>
              </a:rPr>
              <a:t>with  </a:t>
            </a:r>
            <a:r>
              <a:rPr sz="1400" spc="-5" dirty="0">
                <a:solidFill>
                  <a:srgbClr val="221F1F"/>
                </a:solidFill>
                <a:latin typeface="Times New Roman"/>
                <a:cs typeface="Times New Roman"/>
              </a:rPr>
              <a:t>guanine </a:t>
            </a:r>
            <a:r>
              <a:rPr sz="1400" spc="5" dirty="0">
                <a:solidFill>
                  <a:srgbClr val="221F1F"/>
                </a:solidFill>
                <a:latin typeface="Times New Roman"/>
                <a:cs typeface="Times New Roman"/>
              </a:rPr>
              <a:t>by </a:t>
            </a:r>
            <a:r>
              <a:rPr sz="1400" spc="-5" dirty="0">
                <a:solidFill>
                  <a:srgbClr val="221F1F"/>
                </a:solidFill>
                <a:latin typeface="Times New Roman"/>
                <a:cs typeface="Times New Roman"/>
              </a:rPr>
              <a:t>3 hydrogen</a:t>
            </a:r>
            <a:r>
              <a:rPr sz="1400" spc="-15" dirty="0">
                <a:solidFill>
                  <a:srgbClr val="221F1F"/>
                </a:solidFill>
                <a:latin typeface="Times New Roman"/>
                <a:cs typeface="Times New Roman"/>
              </a:rPr>
              <a:t> </a:t>
            </a:r>
            <a:r>
              <a:rPr sz="1400" spc="-5" dirty="0">
                <a:solidFill>
                  <a:srgbClr val="221F1F"/>
                </a:solidFill>
                <a:latin typeface="Times New Roman"/>
                <a:cs typeface="Times New Roman"/>
              </a:rPr>
              <a:t>bonds.</a:t>
            </a:r>
            <a:endParaRPr sz="1400" dirty="0">
              <a:latin typeface="Times New Roman"/>
              <a:cs typeface="Times New Roman"/>
            </a:endParaRPr>
          </a:p>
          <a:p>
            <a:pPr marL="240665" indent="-228600" algn="l" rtl="0">
              <a:lnSpc>
                <a:spcPct val="100000"/>
              </a:lnSpc>
              <a:spcBef>
                <a:spcPts val="545"/>
              </a:spcBef>
              <a:buClr>
                <a:srgbClr val="000000"/>
              </a:buClr>
              <a:buAutoNum type="arabicPeriod" startAt="3"/>
              <a:tabLst>
                <a:tab pos="241300" algn="l"/>
              </a:tabLst>
            </a:pPr>
            <a:r>
              <a:rPr sz="1400" spc="-10" dirty="0">
                <a:solidFill>
                  <a:srgbClr val="221F1F"/>
                </a:solidFill>
                <a:latin typeface="Times New Roman"/>
                <a:cs typeface="Times New Roman"/>
              </a:rPr>
              <a:t>The A </a:t>
            </a:r>
            <a:r>
              <a:rPr sz="1400" spc="-5" dirty="0">
                <a:solidFill>
                  <a:srgbClr val="221F1F"/>
                </a:solidFill>
                <a:latin typeface="Times New Roman"/>
                <a:cs typeface="Times New Roman"/>
              </a:rPr>
              <a:t>= T and </a:t>
            </a:r>
            <a:r>
              <a:rPr sz="1400" spc="-10" dirty="0">
                <a:solidFill>
                  <a:srgbClr val="221F1F"/>
                </a:solidFill>
                <a:latin typeface="Times New Roman"/>
                <a:cs typeface="Times New Roman"/>
              </a:rPr>
              <a:t>G </a:t>
            </a:r>
            <a:r>
              <a:rPr sz="1400" spc="-5" dirty="0">
                <a:solidFill>
                  <a:srgbClr val="221F1F"/>
                </a:solidFill>
                <a:latin typeface="Times New Roman"/>
                <a:cs typeface="Times New Roman"/>
              </a:rPr>
              <a:t>=</a:t>
            </a:r>
            <a:r>
              <a:rPr sz="1400" spc="75" dirty="0">
                <a:solidFill>
                  <a:srgbClr val="221F1F"/>
                </a:solidFill>
                <a:latin typeface="Times New Roman"/>
                <a:cs typeface="Times New Roman"/>
              </a:rPr>
              <a:t> </a:t>
            </a:r>
            <a:r>
              <a:rPr sz="1400" dirty="0">
                <a:solidFill>
                  <a:srgbClr val="221F1F"/>
                </a:solidFill>
                <a:latin typeface="Times New Roman"/>
                <a:cs typeface="Times New Roman"/>
              </a:rPr>
              <a:t>C.</a:t>
            </a:r>
            <a:endParaRPr sz="1400" dirty="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575309" y="3300730"/>
            <a:ext cx="2902585" cy="3856354"/>
          </a:xfrm>
          <a:custGeom>
            <a:avLst/>
            <a:gdLst/>
            <a:ahLst/>
            <a:cxnLst/>
            <a:rect l="l" t="t" r="r" b="b"/>
            <a:pathLst>
              <a:path w="2902585" h="3856354">
                <a:moveTo>
                  <a:pt x="0" y="3856354"/>
                </a:moveTo>
                <a:lnTo>
                  <a:pt x="2902585" y="3856354"/>
                </a:lnTo>
                <a:lnTo>
                  <a:pt x="2902585" y="0"/>
                </a:lnTo>
                <a:lnTo>
                  <a:pt x="0" y="0"/>
                </a:lnTo>
                <a:lnTo>
                  <a:pt x="0" y="3856354"/>
                </a:lnTo>
                <a:close/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690880" y="3352800"/>
            <a:ext cx="2567305" cy="375208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4043679" y="3300730"/>
            <a:ext cx="2726690" cy="3856354"/>
          </a:xfrm>
          <a:custGeom>
            <a:avLst/>
            <a:gdLst/>
            <a:ahLst/>
            <a:cxnLst/>
            <a:rect l="l" t="t" r="r" b="b"/>
            <a:pathLst>
              <a:path w="2726690" h="3856354">
                <a:moveTo>
                  <a:pt x="0" y="3856354"/>
                </a:moveTo>
                <a:lnTo>
                  <a:pt x="2726689" y="3856354"/>
                </a:lnTo>
                <a:lnTo>
                  <a:pt x="2726689" y="0"/>
                </a:lnTo>
                <a:lnTo>
                  <a:pt x="0" y="0"/>
                </a:lnTo>
                <a:lnTo>
                  <a:pt x="0" y="3856354"/>
                </a:lnTo>
                <a:close/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4159250" y="3352800"/>
            <a:ext cx="2314575" cy="3752088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02004" y="601649"/>
            <a:ext cx="8891270" cy="4928870"/>
          </a:xfrm>
          <a:prstGeom prst="rect">
            <a:avLst/>
          </a:prstGeom>
        </p:spPr>
        <p:txBody>
          <a:bodyPr vert="horz" wrap="square" lIns="0" tIns="104775" rIns="0" bIns="0" rtlCol="0">
            <a:spAutoFit/>
          </a:bodyPr>
          <a:lstStyle/>
          <a:p>
            <a:pPr marL="12700" algn="l" rtl="0">
              <a:lnSpc>
                <a:spcPct val="100000"/>
              </a:lnSpc>
              <a:spcBef>
                <a:spcPts val="825"/>
              </a:spcBef>
            </a:pPr>
            <a:r>
              <a:rPr sz="1400" b="1" spc="-10" dirty="0">
                <a:latin typeface="Times New Roman"/>
                <a:cs typeface="Times New Roman"/>
              </a:rPr>
              <a:t>What </a:t>
            </a:r>
            <a:r>
              <a:rPr sz="1400" b="1" spc="-5" dirty="0">
                <a:latin typeface="Times New Roman"/>
                <a:cs typeface="Times New Roman"/>
              </a:rPr>
              <a:t>is</a:t>
            </a:r>
            <a:r>
              <a:rPr sz="1400" b="1" spc="20" dirty="0">
                <a:latin typeface="Times New Roman"/>
                <a:cs typeface="Times New Roman"/>
              </a:rPr>
              <a:t> </a:t>
            </a:r>
            <a:r>
              <a:rPr sz="1400" b="1" spc="-5" dirty="0">
                <a:latin typeface="Times New Roman"/>
                <a:cs typeface="Times New Roman"/>
              </a:rPr>
              <a:t>RNA?</a:t>
            </a:r>
            <a:endParaRPr sz="1400" dirty="0">
              <a:latin typeface="Times New Roman"/>
              <a:cs typeface="Times New Roman"/>
            </a:endParaRPr>
          </a:p>
          <a:p>
            <a:pPr marL="12700" marR="7620" indent="713105" algn="l" rtl="0">
              <a:lnSpc>
                <a:spcPct val="142900"/>
              </a:lnSpc>
            </a:pPr>
            <a:r>
              <a:rPr sz="1400" b="1" spc="-10" dirty="0">
                <a:solidFill>
                  <a:srgbClr val="221F1F"/>
                </a:solidFill>
                <a:latin typeface="Times New Roman"/>
                <a:cs typeface="Times New Roman"/>
              </a:rPr>
              <a:t>RNA </a:t>
            </a:r>
            <a:r>
              <a:rPr sz="1400" spc="-20" dirty="0">
                <a:solidFill>
                  <a:srgbClr val="221F1F"/>
                </a:solidFill>
                <a:latin typeface="Times New Roman"/>
                <a:cs typeface="Times New Roman"/>
              </a:rPr>
              <a:t>is </a:t>
            </a:r>
            <a:r>
              <a:rPr sz="1400" spc="-5" dirty="0">
                <a:solidFill>
                  <a:srgbClr val="221F1F"/>
                </a:solidFill>
                <a:latin typeface="Times New Roman"/>
                <a:cs typeface="Times New Roman"/>
              </a:rPr>
              <a:t>a </a:t>
            </a:r>
            <a:r>
              <a:rPr sz="1400" spc="-10" dirty="0">
                <a:solidFill>
                  <a:srgbClr val="221F1F"/>
                </a:solidFill>
                <a:latin typeface="Times New Roman"/>
                <a:cs typeface="Times New Roman"/>
              </a:rPr>
              <a:t>polymer </a:t>
            </a:r>
            <a:r>
              <a:rPr sz="1400" spc="5" dirty="0">
                <a:solidFill>
                  <a:srgbClr val="221F1F"/>
                </a:solidFill>
                <a:latin typeface="Times New Roman"/>
                <a:cs typeface="Times New Roman"/>
              </a:rPr>
              <a:t>of </a:t>
            </a:r>
            <a:r>
              <a:rPr sz="1400" spc="-5" dirty="0">
                <a:solidFill>
                  <a:srgbClr val="221F1F"/>
                </a:solidFill>
                <a:latin typeface="Times New Roman"/>
                <a:cs typeface="Times New Roman"/>
              </a:rPr>
              <a:t>ribonucleotides </a:t>
            </a:r>
            <a:r>
              <a:rPr sz="1400" spc="-15" dirty="0">
                <a:solidFill>
                  <a:srgbClr val="221F1F"/>
                </a:solidFill>
                <a:latin typeface="Times New Roman"/>
                <a:cs typeface="Times New Roman"/>
              </a:rPr>
              <a:t>held </a:t>
            </a:r>
            <a:r>
              <a:rPr sz="1400" spc="-5" dirty="0">
                <a:solidFill>
                  <a:srgbClr val="221F1F"/>
                </a:solidFill>
                <a:latin typeface="Times New Roman"/>
                <a:cs typeface="Times New Roman"/>
              </a:rPr>
              <a:t>together </a:t>
            </a:r>
            <a:r>
              <a:rPr sz="1400" spc="5" dirty="0">
                <a:solidFill>
                  <a:srgbClr val="221F1F"/>
                </a:solidFill>
                <a:latin typeface="Times New Roman"/>
                <a:cs typeface="Times New Roman"/>
              </a:rPr>
              <a:t>by </a:t>
            </a:r>
            <a:r>
              <a:rPr sz="1400" dirty="0">
                <a:latin typeface="Times New Roman"/>
                <a:cs typeface="Times New Roman"/>
              </a:rPr>
              <a:t>3’, </a:t>
            </a:r>
            <a:r>
              <a:rPr sz="1400" spc="-5" dirty="0">
                <a:latin typeface="Times New Roman"/>
                <a:cs typeface="Times New Roman"/>
              </a:rPr>
              <a:t>5’</a:t>
            </a:r>
            <a:r>
              <a:rPr sz="1400" spc="-5" dirty="0">
                <a:solidFill>
                  <a:srgbClr val="221F1F"/>
                </a:solidFill>
                <a:latin typeface="Times New Roman"/>
                <a:cs typeface="Times New Roman"/>
              </a:rPr>
              <a:t>-phosphodiester </a:t>
            </a:r>
            <a:r>
              <a:rPr sz="1400" spc="-10" dirty="0">
                <a:solidFill>
                  <a:srgbClr val="221F1F"/>
                </a:solidFill>
                <a:latin typeface="Times New Roman"/>
                <a:cs typeface="Times New Roman"/>
              </a:rPr>
              <a:t>bridges. </a:t>
            </a:r>
            <a:r>
              <a:rPr sz="1400" spc="-5" dirty="0">
                <a:solidFill>
                  <a:srgbClr val="221F1F"/>
                </a:solidFill>
                <a:latin typeface="Times New Roman"/>
                <a:cs typeface="Times New Roman"/>
              </a:rPr>
              <a:t>Although </a:t>
            </a:r>
            <a:r>
              <a:rPr sz="1400" dirty="0">
                <a:solidFill>
                  <a:srgbClr val="221F1F"/>
                </a:solidFill>
                <a:latin typeface="Times New Roman"/>
                <a:cs typeface="Times New Roman"/>
              </a:rPr>
              <a:t>RNA </a:t>
            </a:r>
            <a:r>
              <a:rPr sz="1400" spc="-15" dirty="0">
                <a:solidFill>
                  <a:srgbClr val="221F1F"/>
                </a:solidFill>
                <a:latin typeface="Times New Roman"/>
                <a:cs typeface="Times New Roman"/>
              </a:rPr>
              <a:t>has </a:t>
            </a:r>
            <a:r>
              <a:rPr sz="1400" dirty="0">
                <a:solidFill>
                  <a:srgbClr val="221F1F"/>
                </a:solidFill>
                <a:latin typeface="Times New Roman"/>
                <a:cs typeface="Times New Roman"/>
              </a:rPr>
              <a:t>certain  </a:t>
            </a:r>
            <a:r>
              <a:rPr sz="1400" spc="-10" dirty="0">
                <a:solidFill>
                  <a:srgbClr val="221F1F"/>
                </a:solidFill>
                <a:latin typeface="Times New Roman"/>
                <a:cs typeface="Times New Roman"/>
              </a:rPr>
              <a:t>similarities </a:t>
            </a:r>
            <a:r>
              <a:rPr sz="1400" spc="-5" dirty="0">
                <a:solidFill>
                  <a:srgbClr val="221F1F"/>
                </a:solidFill>
                <a:latin typeface="Times New Roman"/>
                <a:cs typeface="Times New Roman"/>
              </a:rPr>
              <a:t>with </a:t>
            </a:r>
            <a:r>
              <a:rPr sz="1400" dirty="0">
                <a:solidFill>
                  <a:srgbClr val="221F1F"/>
                </a:solidFill>
                <a:latin typeface="Times New Roman"/>
                <a:cs typeface="Times New Roman"/>
              </a:rPr>
              <a:t>DNA </a:t>
            </a:r>
            <a:r>
              <a:rPr sz="1400" spc="-5" dirty="0">
                <a:solidFill>
                  <a:srgbClr val="221F1F"/>
                </a:solidFill>
                <a:latin typeface="Times New Roman"/>
                <a:cs typeface="Times New Roman"/>
              </a:rPr>
              <a:t>structure and </a:t>
            </a:r>
            <a:r>
              <a:rPr sz="1400" dirty="0">
                <a:solidFill>
                  <a:srgbClr val="221F1F"/>
                </a:solidFill>
                <a:latin typeface="Times New Roman"/>
                <a:cs typeface="Times New Roman"/>
              </a:rPr>
              <a:t>they </a:t>
            </a:r>
            <a:r>
              <a:rPr sz="1400" spc="-20" dirty="0">
                <a:solidFill>
                  <a:srgbClr val="221F1F"/>
                </a:solidFill>
                <a:latin typeface="Times New Roman"/>
                <a:cs typeface="Times New Roman"/>
              </a:rPr>
              <a:t>have </a:t>
            </a:r>
            <a:r>
              <a:rPr sz="1400" spc="-5" dirty="0">
                <a:solidFill>
                  <a:srgbClr val="221F1F"/>
                </a:solidFill>
                <a:latin typeface="Times New Roman"/>
                <a:cs typeface="Times New Roman"/>
              </a:rPr>
              <a:t>specific differences</a:t>
            </a:r>
            <a:r>
              <a:rPr sz="1400" spc="155" dirty="0">
                <a:solidFill>
                  <a:srgbClr val="221F1F"/>
                </a:solidFill>
                <a:latin typeface="Times New Roman"/>
                <a:cs typeface="Times New Roman"/>
              </a:rPr>
              <a:t> </a:t>
            </a:r>
            <a:r>
              <a:rPr sz="1400" spc="-5" dirty="0">
                <a:solidFill>
                  <a:srgbClr val="221F1F"/>
                </a:solidFill>
                <a:latin typeface="Times New Roman"/>
                <a:cs typeface="Times New Roman"/>
              </a:rPr>
              <a:t>in:</a:t>
            </a:r>
            <a:endParaRPr sz="1400" dirty="0">
              <a:latin typeface="Times New Roman"/>
              <a:cs typeface="Times New Roman"/>
            </a:endParaRPr>
          </a:p>
          <a:p>
            <a:pPr marL="192405" indent="-180340" algn="l" rtl="0">
              <a:lnSpc>
                <a:spcPct val="100000"/>
              </a:lnSpc>
              <a:spcBef>
                <a:spcPts val="745"/>
              </a:spcBef>
              <a:buFont typeface="Times New Roman"/>
              <a:buAutoNum type="arabicPeriod"/>
              <a:tabLst>
                <a:tab pos="193040" algn="l"/>
              </a:tabLst>
            </a:pPr>
            <a:r>
              <a:rPr sz="1400" b="1" spc="-10" dirty="0">
                <a:solidFill>
                  <a:srgbClr val="221F1F"/>
                </a:solidFill>
                <a:latin typeface="Times New Roman"/>
                <a:cs typeface="Times New Roman"/>
              </a:rPr>
              <a:t>Pentose sugar </a:t>
            </a:r>
            <a:r>
              <a:rPr sz="1400" b="1" spc="-5" dirty="0">
                <a:solidFill>
                  <a:srgbClr val="221F1F"/>
                </a:solidFill>
                <a:latin typeface="Times New Roman"/>
                <a:cs typeface="Times New Roman"/>
              </a:rPr>
              <a:t>: </a:t>
            </a:r>
            <a:r>
              <a:rPr sz="1400" spc="-10" dirty="0">
                <a:solidFill>
                  <a:srgbClr val="221F1F"/>
                </a:solidFill>
                <a:latin typeface="Times New Roman"/>
                <a:cs typeface="Times New Roman"/>
              </a:rPr>
              <a:t>The </a:t>
            </a:r>
            <a:r>
              <a:rPr sz="1400" spc="-5" dirty="0">
                <a:solidFill>
                  <a:srgbClr val="221F1F"/>
                </a:solidFill>
                <a:latin typeface="Times New Roman"/>
                <a:cs typeface="Times New Roman"/>
              </a:rPr>
              <a:t>sugar in </a:t>
            </a:r>
            <a:r>
              <a:rPr sz="1400" dirty="0">
                <a:solidFill>
                  <a:srgbClr val="221F1F"/>
                </a:solidFill>
                <a:latin typeface="Times New Roman"/>
                <a:cs typeface="Times New Roman"/>
              </a:rPr>
              <a:t>RNA </a:t>
            </a:r>
            <a:r>
              <a:rPr sz="1400" spc="-20" dirty="0">
                <a:solidFill>
                  <a:srgbClr val="221F1F"/>
                </a:solidFill>
                <a:latin typeface="Times New Roman"/>
                <a:cs typeface="Times New Roman"/>
              </a:rPr>
              <a:t>is </a:t>
            </a:r>
            <a:r>
              <a:rPr sz="1400" spc="-5" dirty="0">
                <a:solidFill>
                  <a:srgbClr val="221F1F"/>
                </a:solidFill>
                <a:latin typeface="Times New Roman"/>
                <a:cs typeface="Times New Roman"/>
              </a:rPr>
              <a:t>ribose in contrast to deoxyribose in</a:t>
            </a:r>
            <a:r>
              <a:rPr sz="1400" spc="180" dirty="0">
                <a:solidFill>
                  <a:srgbClr val="221F1F"/>
                </a:solidFill>
                <a:latin typeface="Times New Roman"/>
                <a:cs typeface="Times New Roman"/>
              </a:rPr>
              <a:t> </a:t>
            </a:r>
            <a:r>
              <a:rPr sz="1400" spc="-5" dirty="0">
                <a:solidFill>
                  <a:srgbClr val="221F1F"/>
                </a:solidFill>
                <a:latin typeface="Times New Roman"/>
                <a:cs typeface="Times New Roman"/>
              </a:rPr>
              <a:t>DNA.</a:t>
            </a:r>
            <a:endParaRPr sz="1400" dirty="0">
              <a:latin typeface="Times New Roman"/>
              <a:cs typeface="Times New Roman"/>
            </a:endParaRPr>
          </a:p>
          <a:p>
            <a:pPr marL="192405" indent="-180340" algn="l" rtl="0">
              <a:lnSpc>
                <a:spcPct val="100000"/>
              </a:lnSpc>
              <a:spcBef>
                <a:spcPts val="745"/>
              </a:spcBef>
              <a:buFont typeface="Times New Roman"/>
              <a:buAutoNum type="arabicPeriod"/>
              <a:tabLst>
                <a:tab pos="193040" algn="l"/>
              </a:tabLst>
            </a:pPr>
            <a:r>
              <a:rPr sz="1400" b="1" spc="-10" dirty="0">
                <a:solidFill>
                  <a:srgbClr val="221F1F"/>
                </a:solidFill>
                <a:latin typeface="Times New Roman"/>
                <a:cs typeface="Times New Roman"/>
              </a:rPr>
              <a:t>Pyrimidine </a:t>
            </a:r>
            <a:r>
              <a:rPr sz="1400" b="1" spc="-5" dirty="0">
                <a:solidFill>
                  <a:srgbClr val="221F1F"/>
                </a:solidFill>
                <a:latin typeface="Times New Roman"/>
                <a:cs typeface="Times New Roman"/>
              </a:rPr>
              <a:t>bases : </a:t>
            </a:r>
            <a:r>
              <a:rPr sz="1400" spc="-5" dirty="0">
                <a:solidFill>
                  <a:srgbClr val="221F1F"/>
                </a:solidFill>
                <a:latin typeface="Times New Roman"/>
                <a:cs typeface="Times New Roman"/>
              </a:rPr>
              <a:t>RNA contains </a:t>
            </a:r>
            <a:r>
              <a:rPr sz="1400" spc="-10" dirty="0">
                <a:solidFill>
                  <a:srgbClr val="221F1F"/>
                </a:solidFill>
                <a:latin typeface="Times New Roman"/>
                <a:cs typeface="Times New Roman"/>
              </a:rPr>
              <a:t>the </a:t>
            </a:r>
            <a:r>
              <a:rPr sz="1400" spc="-5" dirty="0">
                <a:solidFill>
                  <a:srgbClr val="221F1F"/>
                </a:solidFill>
                <a:latin typeface="Times New Roman"/>
                <a:cs typeface="Times New Roman"/>
              </a:rPr>
              <a:t>pyrimidine uracil in </a:t>
            </a:r>
            <a:r>
              <a:rPr sz="1400" spc="-10" dirty="0">
                <a:solidFill>
                  <a:srgbClr val="221F1F"/>
                </a:solidFill>
                <a:latin typeface="Times New Roman"/>
                <a:cs typeface="Times New Roman"/>
              </a:rPr>
              <a:t>place </a:t>
            </a:r>
            <a:r>
              <a:rPr sz="1400" spc="5" dirty="0">
                <a:solidFill>
                  <a:srgbClr val="221F1F"/>
                </a:solidFill>
                <a:latin typeface="Times New Roman"/>
                <a:cs typeface="Times New Roman"/>
              </a:rPr>
              <a:t>of </a:t>
            </a:r>
            <a:r>
              <a:rPr sz="1400" spc="-5" dirty="0">
                <a:solidFill>
                  <a:srgbClr val="221F1F"/>
                </a:solidFill>
                <a:latin typeface="Times New Roman"/>
                <a:cs typeface="Times New Roman"/>
              </a:rPr>
              <a:t>thymine </a:t>
            </a:r>
            <a:r>
              <a:rPr sz="1400" dirty="0">
                <a:solidFill>
                  <a:srgbClr val="221F1F"/>
                </a:solidFill>
                <a:latin typeface="Times New Roman"/>
                <a:cs typeface="Times New Roman"/>
              </a:rPr>
              <a:t>(in</a:t>
            </a:r>
            <a:r>
              <a:rPr sz="1400" spc="140" dirty="0">
                <a:solidFill>
                  <a:srgbClr val="221F1F"/>
                </a:solidFill>
                <a:latin typeface="Times New Roman"/>
                <a:cs typeface="Times New Roman"/>
              </a:rPr>
              <a:t> </a:t>
            </a:r>
            <a:r>
              <a:rPr sz="1400" spc="-5" dirty="0">
                <a:solidFill>
                  <a:srgbClr val="221F1F"/>
                </a:solidFill>
                <a:latin typeface="Times New Roman"/>
                <a:cs typeface="Times New Roman"/>
              </a:rPr>
              <a:t>DNA).</a:t>
            </a:r>
            <a:endParaRPr sz="1400" dirty="0">
              <a:latin typeface="Times New Roman"/>
              <a:cs typeface="Times New Roman"/>
            </a:endParaRPr>
          </a:p>
          <a:p>
            <a:pPr marL="192405" indent="-180340" algn="l" rtl="0">
              <a:lnSpc>
                <a:spcPct val="100000"/>
              </a:lnSpc>
              <a:spcBef>
                <a:spcPts val="720"/>
              </a:spcBef>
              <a:buFont typeface="Times New Roman"/>
              <a:buAutoNum type="arabicPeriod"/>
              <a:tabLst>
                <a:tab pos="193040" algn="l"/>
              </a:tabLst>
            </a:pPr>
            <a:r>
              <a:rPr sz="1400" b="1" spc="-10" dirty="0">
                <a:solidFill>
                  <a:srgbClr val="221F1F"/>
                </a:solidFill>
                <a:latin typeface="Times New Roman"/>
                <a:cs typeface="Times New Roman"/>
              </a:rPr>
              <a:t>Single strand </a:t>
            </a:r>
            <a:r>
              <a:rPr sz="1400" b="1" spc="-5" dirty="0">
                <a:solidFill>
                  <a:srgbClr val="221F1F"/>
                </a:solidFill>
                <a:latin typeface="Times New Roman"/>
                <a:cs typeface="Times New Roman"/>
              </a:rPr>
              <a:t>: </a:t>
            </a:r>
            <a:r>
              <a:rPr sz="1400" dirty="0">
                <a:solidFill>
                  <a:srgbClr val="221F1F"/>
                </a:solidFill>
                <a:latin typeface="Times New Roman"/>
                <a:cs typeface="Times New Roman"/>
              </a:rPr>
              <a:t>RNA </a:t>
            </a:r>
            <a:r>
              <a:rPr sz="1400" spc="-20" dirty="0">
                <a:solidFill>
                  <a:srgbClr val="221F1F"/>
                </a:solidFill>
                <a:latin typeface="Times New Roman"/>
                <a:cs typeface="Times New Roman"/>
              </a:rPr>
              <a:t>is </a:t>
            </a:r>
            <a:r>
              <a:rPr sz="1400" spc="-5" dirty="0">
                <a:solidFill>
                  <a:srgbClr val="221F1F"/>
                </a:solidFill>
                <a:latin typeface="Times New Roman"/>
                <a:cs typeface="Times New Roman"/>
              </a:rPr>
              <a:t>usually a single stranded</a:t>
            </a:r>
            <a:r>
              <a:rPr sz="1400" spc="140" dirty="0">
                <a:solidFill>
                  <a:srgbClr val="221F1F"/>
                </a:solidFill>
                <a:latin typeface="Times New Roman"/>
                <a:cs typeface="Times New Roman"/>
              </a:rPr>
              <a:t> </a:t>
            </a:r>
            <a:r>
              <a:rPr sz="1400" spc="-5" dirty="0">
                <a:solidFill>
                  <a:srgbClr val="221F1F"/>
                </a:solidFill>
                <a:latin typeface="Times New Roman"/>
                <a:cs typeface="Times New Roman"/>
              </a:rPr>
              <a:t>polynucleotide.</a:t>
            </a:r>
            <a:endParaRPr sz="1400" dirty="0">
              <a:latin typeface="Times New Roman"/>
              <a:cs typeface="Times New Roman"/>
            </a:endParaRPr>
          </a:p>
          <a:p>
            <a:pPr marL="12700" marR="8890" algn="l" rtl="0">
              <a:lnSpc>
                <a:spcPts val="2430"/>
              </a:lnSpc>
              <a:spcBef>
                <a:spcPts val="200"/>
              </a:spcBef>
              <a:buAutoNum type="arabicPeriod"/>
              <a:tabLst>
                <a:tab pos="198755" algn="l"/>
              </a:tabLst>
            </a:pPr>
            <a:r>
              <a:rPr sz="1400" spc="-15" dirty="0">
                <a:solidFill>
                  <a:srgbClr val="221F1F"/>
                </a:solidFill>
                <a:latin typeface="Times New Roman"/>
                <a:cs typeface="Times New Roman"/>
              </a:rPr>
              <a:t>Due </a:t>
            </a:r>
            <a:r>
              <a:rPr sz="1400" spc="-5" dirty="0">
                <a:solidFill>
                  <a:srgbClr val="221F1F"/>
                </a:solidFill>
                <a:latin typeface="Times New Roman"/>
                <a:cs typeface="Times New Roman"/>
              </a:rPr>
              <a:t>to </a:t>
            </a:r>
            <a:r>
              <a:rPr sz="1400" spc="-15" dirty="0">
                <a:solidFill>
                  <a:srgbClr val="221F1F"/>
                </a:solidFill>
                <a:latin typeface="Times New Roman"/>
                <a:cs typeface="Times New Roman"/>
              </a:rPr>
              <a:t>the </a:t>
            </a:r>
            <a:r>
              <a:rPr sz="1400" spc="-5" dirty="0">
                <a:solidFill>
                  <a:srgbClr val="221F1F"/>
                </a:solidFill>
                <a:latin typeface="Times New Roman"/>
                <a:cs typeface="Times New Roman"/>
              </a:rPr>
              <a:t>single-stranded </a:t>
            </a:r>
            <a:r>
              <a:rPr sz="1400" spc="-10" dirty="0">
                <a:solidFill>
                  <a:srgbClr val="221F1F"/>
                </a:solidFill>
                <a:latin typeface="Times New Roman"/>
                <a:cs typeface="Times New Roman"/>
              </a:rPr>
              <a:t>nature, </a:t>
            </a:r>
            <a:r>
              <a:rPr sz="1400" spc="-15" dirty="0">
                <a:solidFill>
                  <a:srgbClr val="221F1F"/>
                </a:solidFill>
                <a:latin typeface="Times New Roman"/>
                <a:cs typeface="Times New Roman"/>
              </a:rPr>
              <a:t>there </a:t>
            </a:r>
            <a:r>
              <a:rPr sz="1400" spc="-5" dirty="0">
                <a:solidFill>
                  <a:srgbClr val="221F1F"/>
                </a:solidFill>
                <a:latin typeface="Times New Roman"/>
                <a:cs typeface="Times New Roman"/>
              </a:rPr>
              <a:t>is </a:t>
            </a:r>
            <a:r>
              <a:rPr sz="1400" spc="-20" dirty="0">
                <a:solidFill>
                  <a:srgbClr val="221F1F"/>
                </a:solidFill>
                <a:latin typeface="Times New Roman"/>
                <a:cs typeface="Times New Roman"/>
              </a:rPr>
              <a:t>no </a:t>
            </a:r>
            <a:r>
              <a:rPr sz="1400" spc="-10" dirty="0">
                <a:solidFill>
                  <a:srgbClr val="221F1F"/>
                </a:solidFill>
                <a:latin typeface="Times New Roman"/>
                <a:cs typeface="Times New Roman"/>
              </a:rPr>
              <a:t>specific </a:t>
            </a:r>
            <a:r>
              <a:rPr sz="1400" spc="-5" dirty="0">
                <a:solidFill>
                  <a:srgbClr val="221F1F"/>
                </a:solidFill>
                <a:latin typeface="Times New Roman"/>
                <a:cs typeface="Times New Roman"/>
              </a:rPr>
              <a:t>relation between purine </a:t>
            </a:r>
            <a:r>
              <a:rPr sz="1400" spc="-15" dirty="0">
                <a:solidFill>
                  <a:srgbClr val="221F1F"/>
                </a:solidFill>
                <a:latin typeface="Times New Roman"/>
                <a:cs typeface="Times New Roman"/>
              </a:rPr>
              <a:t>and </a:t>
            </a:r>
            <a:r>
              <a:rPr sz="1400" spc="-5" dirty="0">
                <a:solidFill>
                  <a:srgbClr val="221F1F"/>
                </a:solidFill>
                <a:latin typeface="Times New Roman"/>
                <a:cs typeface="Times New Roman"/>
              </a:rPr>
              <a:t>pyrimidine contents. </a:t>
            </a:r>
            <a:r>
              <a:rPr sz="1400" spc="-15" dirty="0">
                <a:solidFill>
                  <a:srgbClr val="221F1F"/>
                </a:solidFill>
                <a:latin typeface="Times New Roman"/>
                <a:cs typeface="Times New Roman"/>
              </a:rPr>
              <a:t>Thus </a:t>
            </a:r>
            <a:r>
              <a:rPr sz="1400" spc="-5" dirty="0">
                <a:solidFill>
                  <a:srgbClr val="221F1F"/>
                </a:solidFill>
                <a:latin typeface="Times New Roman"/>
                <a:cs typeface="Times New Roman"/>
              </a:rPr>
              <a:t>the guanine  content </a:t>
            </a:r>
            <a:r>
              <a:rPr sz="1400" spc="-20" dirty="0">
                <a:solidFill>
                  <a:srgbClr val="221F1F"/>
                </a:solidFill>
                <a:latin typeface="Times New Roman"/>
                <a:cs typeface="Times New Roman"/>
              </a:rPr>
              <a:t>is </a:t>
            </a:r>
            <a:r>
              <a:rPr sz="1400" spc="-15" dirty="0">
                <a:solidFill>
                  <a:srgbClr val="221F1F"/>
                </a:solidFill>
                <a:latin typeface="Times New Roman"/>
                <a:cs typeface="Times New Roman"/>
              </a:rPr>
              <a:t>not </a:t>
            </a:r>
            <a:r>
              <a:rPr sz="1400" dirty="0">
                <a:solidFill>
                  <a:srgbClr val="221F1F"/>
                </a:solidFill>
                <a:latin typeface="Times New Roman"/>
                <a:cs typeface="Times New Roman"/>
              </a:rPr>
              <a:t>equal </a:t>
            </a:r>
            <a:r>
              <a:rPr sz="1400" spc="-5" dirty="0">
                <a:solidFill>
                  <a:srgbClr val="221F1F"/>
                </a:solidFill>
                <a:latin typeface="Times New Roman"/>
                <a:cs typeface="Times New Roman"/>
              </a:rPr>
              <a:t>to cytosine </a:t>
            </a:r>
            <a:r>
              <a:rPr sz="1400" spc="-10" dirty="0">
                <a:solidFill>
                  <a:srgbClr val="221F1F"/>
                </a:solidFill>
                <a:latin typeface="Times New Roman"/>
                <a:cs typeface="Times New Roman"/>
              </a:rPr>
              <a:t>(as </a:t>
            </a:r>
            <a:r>
              <a:rPr sz="1400" spc="-20" dirty="0">
                <a:solidFill>
                  <a:srgbClr val="221F1F"/>
                </a:solidFill>
                <a:latin typeface="Times New Roman"/>
                <a:cs typeface="Times New Roman"/>
              </a:rPr>
              <a:t>is </a:t>
            </a:r>
            <a:r>
              <a:rPr sz="1400" spc="-10" dirty="0">
                <a:solidFill>
                  <a:srgbClr val="221F1F"/>
                </a:solidFill>
                <a:latin typeface="Times New Roman"/>
                <a:cs typeface="Times New Roman"/>
              </a:rPr>
              <a:t>the </a:t>
            </a:r>
            <a:r>
              <a:rPr sz="1400" spc="-5" dirty="0">
                <a:solidFill>
                  <a:srgbClr val="221F1F"/>
                </a:solidFill>
                <a:latin typeface="Times New Roman"/>
                <a:cs typeface="Times New Roman"/>
              </a:rPr>
              <a:t>case in</a:t>
            </a:r>
            <a:r>
              <a:rPr sz="1400" spc="185" dirty="0">
                <a:solidFill>
                  <a:srgbClr val="221F1F"/>
                </a:solidFill>
                <a:latin typeface="Times New Roman"/>
                <a:cs typeface="Times New Roman"/>
              </a:rPr>
              <a:t> </a:t>
            </a:r>
            <a:r>
              <a:rPr sz="1400" spc="-10" dirty="0">
                <a:solidFill>
                  <a:srgbClr val="221F1F"/>
                </a:solidFill>
                <a:latin typeface="Times New Roman"/>
                <a:cs typeface="Times New Roman"/>
              </a:rPr>
              <a:t>DNA).</a:t>
            </a:r>
            <a:endParaRPr sz="1400" dirty="0">
              <a:latin typeface="Times New Roman"/>
              <a:cs typeface="Times New Roman"/>
            </a:endParaRPr>
          </a:p>
          <a:p>
            <a:pPr marL="12700" algn="l" rtl="0">
              <a:lnSpc>
                <a:spcPct val="100000"/>
              </a:lnSpc>
              <a:spcBef>
                <a:spcPts val="535"/>
              </a:spcBef>
            </a:pPr>
            <a:r>
              <a:rPr sz="1400" b="1" spc="-10" dirty="0">
                <a:latin typeface="Times New Roman"/>
                <a:cs typeface="Times New Roman"/>
              </a:rPr>
              <a:t>Types </a:t>
            </a:r>
            <a:r>
              <a:rPr sz="1400" b="1" spc="-20" dirty="0">
                <a:latin typeface="Times New Roman"/>
                <a:cs typeface="Times New Roman"/>
              </a:rPr>
              <a:t>of</a:t>
            </a:r>
            <a:r>
              <a:rPr sz="1400" b="1" spc="50" dirty="0">
                <a:latin typeface="Times New Roman"/>
                <a:cs typeface="Times New Roman"/>
              </a:rPr>
              <a:t> </a:t>
            </a:r>
            <a:r>
              <a:rPr sz="1400" b="1" spc="-10" dirty="0">
                <a:latin typeface="Times New Roman"/>
                <a:cs typeface="Times New Roman"/>
              </a:rPr>
              <a:t>RNA:</a:t>
            </a:r>
            <a:endParaRPr sz="1400" dirty="0">
              <a:latin typeface="Times New Roman"/>
              <a:cs typeface="Times New Roman"/>
            </a:endParaRPr>
          </a:p>
          <a:p>
            <a:pPr marL="12700" algn="l" rtl="0">
              <a:lnSpc>
                <a:spcPct val="100000"/>
              </a:lnSpc>
              <a:spcBef>
                <a:spcPts val="720"/>
              </a:spcBef>
            </a:pPr>
            <a:r>
              <a:rPr sz="1400" spc="-10" dirty="0">
                <a:latin typeface="Times New Roman"/>
                <a:cs typeface="Times New Roman"/>
              </a:rPr>
              <a:t>The three major </a:t>
            </a:r>
            <a:r>
              <a:rPr sz="1400" spc="-5" dirty="0">
                <a:latin typeface="Times New Roman"/>
                <a:cs typeface="Times New Roman"/>
              </a:rPr>
              <a:t>types of RNAs with </a:t>
            </a:r>
            <a:r>
              <a:rPr sz="1400" spc="-10" dirty="0">
                <a:latin typeface="Times New Roman"/>
                <a:cs typeface="Times New Roman"/>
              </a:rPr>
              <a:t>their </a:t>
            </a:r>
            <a:r>
              <a:rPr sz="1400" spc="-5" dirty="0">
                <a:latin typeface="Times New Roman"/>
                <a:cs typeface="Times New Roman"/>
              </a:rPr>
              <a:t>respective cellular composition </a:t>
            </a:r>
            <a:r>
              <a:rPr sz="1400" spc="-10" dirty="0">
                <a:latin typeface="Times New Roman"/>
                <a:cs typeface="Times New Roman"/>
              </a:rPr>
              <a:t>are </a:t>
            </a:r>
            <a:r>
              <a:rPr sz="1400" spc="-5" dirty="0">
                <a:latin typeface="Times New Roman"/>
                <a:cs typeface="Times New Roman"/>
              </a:rPr>
              <a:t>given</a:t>
            </a:r>
            <a:r>
              <a:rPr sz="1400" spc="170" dirty="0">
                <a:latin typeface="Times New Roman"/>
                <a:cs typeface="Times New Roman"/>
              </a:rPr>
              <a:t> </a:t>
            </a:r>
            <a:r>
              <a:rPr sz="1400" spc="5" dirty="0">
                <a:latin typeface="Times New Roman"/>
                <a:cs typeface="Times New Roman"/>
              </a:rPr>
              <a:t>below:</a:t>
            </a:r>
            <a:endParaRPr sz="1400" dirty="0">
              <a:latin typeface="Times New Roman"/>
              <a:cs typeface="Times New Roman"/>
            </a:endParaRPr>
          </a:p>
          <a:p>
            <a:pPr marL="12700" marR="10160" algn="l" rtl="0">
              <a:lnSpc>
                <a:spcPts val="2420"/>
              </a:lnSpc>
              <a:spcBef>
                <a:spcPts val="185"/>
              </a:spcBef>
              <a:buFont typeface="Times New Roman"/>
              <a:buAutoNum type="arabicPeriod"/>
              <a:tabLst>
                <a:tab pos="238760" algn="l"/>
              </a:tabLst>
            </a:pPr>
            <a:r>
              <a:rPr sz="1400" b="1" spc="-10" dirty="0">
                <a:latin typeface="Times New Roman"/>
                <a:cs typeface="Times New Roman"/>
              </a:rPr>
              <a:t>Messenger RNA </a:t>
            </a:r>
            <a:r>
              <a:rPr sz="1400" spc="-5" dirty="0">
                <a:latin typeface="Times New Roman"/>
                <a:cs typeface="Times New Roman"/>
              </a:rPr>
              <a:t>(mRNA) : </a:t>
            </a:r>
            <a:r>
              <a:rPr sz="1400" spc="-10" dirty="0">
                <a:solidFill>
                  <a:srgbClr val="221F1F"/>
                </a:solidFill>
                <a:latin typeface="Times New Roman"/>
                <a:cs typeface="Times New Roman"/>
              </a:rPr>
              <a:t>The mRNA </a:t>
            </a:r>
            <a:r>
              <a:rPr sz="1400" spc="-20" dirty="0">
                <a:solidFill>
                  <a:srgbClr val="221F1F"/>
                </a:solidFill>
                <a:latin typeface="Times New Roman"/>
                <a:cs typeface="Times New Roman"/>
              </a:rPr>
              <a:t>is </a:t>
            </a:r>
            <a:r>
              <a:rPr sz="1400" spc="-5" dirty="0">
                <a:solidFill>
                  <a:srgbClr val="221F1F"/>
                </a:solidFill>
                <a:latin typeface="Times New Roman"/>
                <a:cs typeface="Times New Roman"/>
              </a:rPr>
              <a:t>synthesized in </a:t>
            </a:r>
            <a:r>
              <a:rPr sz="1400" spc="-10" dirty="0">
                <a:solidFill>
                  <a:srgbClr val="221F1F"/>
                </a:solidFill>
                <a:latin typeface="Times New Roman"/>
                <a:cs typeface="Times New Roman"/>
              </a:rPr>
              <a:t>the nucleus </a:t>
            </a:r>
            <a:r>
              <a:rPr sz="1400" dirty="0">
                <a:solidFill>
                  <a:srgbClr val="221F1F"/>
                </a:solidFill>
                <a:latin typeface="Times New Roman"/>
                <a:cs typeface="Times New Roman"/>
              </a:rPr>
              <a:t>(in </a:t>
            </a:r>
            <a:r>
              <a:rPr sz="1400" spc="-5" dirty="0">
                <a:solidFill>
                  <a:srgbClr val="221F1F"/>
                </a:solidFill>
                <a:latin typeface="Times New Roman"/>
                <a:cs typeface="Times New Roman"/>
              </a:rPr>
              <a:t>eukaryotes) and </a:t>
            </a:r>
            <a:r>
              <a:rPr sz="1400" spc="-10" dirty="0">
                <a:latin typeface="Times New Roman"/>
                <a:cs typeface="Times New Roman"/>
              </a:rPr>
              <a:t>It </a:t>
            </a:r>
            <a:r>
              <a:rPr sz="1400" spc="-5" dirty="0">
                <a:latin typeface="Times New Roman"/>
                <a:cs typeface="Times New Roman"/>
              </a:rPr>
              <a:t>participates in </a:t>
            </a:r>
            <a:r>
              <a:rPr sz="1400" spc="-10" dirty="0">
                <a:latin typeface="Times New Roman"/>
                <a:cs typeface="Times New Roman"/>
              </a:rPr>
              <a:t>the  </a:t>
            </a:r>
            <a:r>
              <a:rPr sz="1400" spc="-5" dirty="0">
                <a:latin typeface="Times New Roman"/>
                <a:cs typeface="Times New Roman"/>
              </a:rPr>
              <a:t>information transfer from </a:t>
            </a:r>
            <a:r>
              <a:rPr sz="1400" dirty="0">
                <a:latin typeface="Times New Roman"/>
                <a:cs typeface="Times New Roman"/>
              </a:rPr>
              <a:t>DNA </a:t>
            </a:r>
            <a:r>
              <a:rPr sz="1400" spc="-5" dirty="0">
                <a:latin typeface="Times New Roman"/>
                <a:cs typeface="Times New Roman"/>
              </a:rPr>
              <a:t>(replication) to </a:t>
            </a:r>
            <a:r>
              <a:rPr sz="1400" spc="-15" dirty="0">
                <a:latin typeface="Times New Roman"/>
                <a:cs typeface="Times New Roman"/>
              </a:rPr>
              <a:t>the </a:t>
            </a:r>
            <a:r>
              <a:rPr sz="1400" spc="-5" dirty="0">
                <a:latin typeface="Times New Roman"/>
                <a:cs typeface="Times New Roman"/>
              </a:rPr>
              <a:t>site </a:t>
            </a:r>
            <a:r>
              <a:rPr sz="1400" spc="5" dirty="0">
                <a:latin typeface="Times New Roman"/>
                <a:cs typeface="Times New Roman"/>
              </a:rPr>
              <a:t>of </a:t>
            </a:r>
            <a:r>
              <a:rPr sz="1400" spc="-5" dirty="0">
                <a:latin typeface="Times New Roman"/>
                <a:cs typeface="Times New Roman"/>
              </a:rPr>
              <a:t>protein synthesis (on</a:t>
            </a:r>
            <a:r>
              <a:rPr sz="1400" spc="30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ribosome).</a:t>
            </a:r>
            <a:endParaRPr sz="1400" dirty="0">
              <a:latin typeface="Times New Roman"/>
              <a:cs typeface="Times New Roman"/>
            </a:endParaRPr>
          </a:p>
          <a:p>
            <a:pPr marL="12700" marR="103505" algn="l" rtl="0">
              <a:lnSpc>
                <a:spcPts val="2400"/>
              </a:lnSpc>
              <a:spcBef>
                <a:spcPts val="25"/>
              </a:spcBef>
              <a:buFont typeface="Times New Roman"/>
              <a:buAutoNum type="arabicPeriod"/>
              <a:tabLst>
                <a:tab pos="201930" algn="l"/>
              </a:tabLst>
            </a:pPr>
            <a:r>
              <a:rPr sz="1400" b="1" spc="-10" dirty="0">
                <a:latin typeface="Times New Roman"/>
                <a:cs typeface="Times New Roman"/>
              </a:rPr>
              <a:t>Transfer RNA </a:t>
            </a:r>
            <a:r>
              <a:rPr sz="1400" spc="-10" dirty="0">
                <a:latin typeface="Times New Roman"/>
                <a:cs typeface="Times New Roman"/>
              </a:rPr>
              <a:t>(tRNA) </a:t>
            </a:r>
            <a:r>
              <a:rPr sz="1400" spc="-5" dirty="0">
                <a:latin typeface="Times New Roman"/>
                <a:cs typeface="Times New Roman"/>
              </a:rPr>
              <a:t>: </a:t>
            </a:r>
            <a:r>
              <a:rPr sz="1400" spc="-10" dirty="0">
                <a:latin typeface="Times New Roman"/>
                <a:cs typeface="Times New Roman"/>
              </a:rPr>
              <a:t>It </a:t>
            </a:r>
            <a:r>
              <a:rPr sz="1400" spc="-5" dirty="0">
                <a:latin typeface="Times New Roman"/>
                <a:cs typeface="Times New Roman"/>
              </a:rPr>
              <a:t>participates in </a:t>
            </a:r>
            <a:r>
              <a:rPr sz="1400" spc="-10" dirty="0">
                <a:latin typeface="Times New Roman"/>
                <a:cs typeface="Times New Roman"/>
              </a:rPr>
              <a:t>the </a:t>
            </a:r>
            <a:r>
              <a:rPr sz="1400" spc="-5" dirty="0">
                <a:latin typeface="Times New Roman"/>
                <a:cs typeface="Times New Roman"/>
              </a:rPr>
              <a:t>activation </a:t>
            </a:r>
            <a:r>
              <a:rPr sz="1400" spc="5" dirty="0">
                <a:latin typeface="Times New Roman"/>
                <a:cs typeface="Times New Roman"/>
              </a:rPr>
              <a:t>of </a:t>
            </a:r>
            <a:r>
              <a:rPr sz="1400" spc="-5" dirty="0">
                <a:latin typeface="Times New Roman"/>
                <a:cs typeface="Times New Roman"/>
              </a:rPr>
              <a:t>amino acids, </a:t>
            </a:r>
            <a:r>
              <a:rPr sz="1400" spc="-10" dirty="0">
                <a:latin typeface="Times New Roman"/>
                <a:cs typeface="Times New Roman"/>
              </a:rPr>
              <a:t>their </a:t>
            </a:r>
            <a:r>
              <a:rPr sz="1400" spc="5" dirty="0">
                <a:latin typeface="Times New Roman"/>
                <a:cs typeface="Times New Roman"/>
              </a:rPr>
              <a:t>transport </a:t>
            </a:r>
            <a:r>
              <a:rPr sz="1400" spc="-5" dirty="0">
                <a:latin typeface="Times New Roman"/>
                <a:cs typeface="Times New Roman"/>
              </a:rPr>
              <a:t>to ribosome, </a:t>
            </a:r>
            <a:r>
              <a:rPr sz="1400" spc="-15" dirty="0">
                <a:latin typeface="Times New Roman"/>
                <a:cs typeface="Times New Roman"/>
              </a:rPr>
              <a:t>and </a:t>
            </a:r>
            <a:r>
              <a:rPr sz="1400" spc="-5" dirty="0">
                <a:latin typeface="Times New Roman"/>
                <a:cs typeface="Times New Roman"/>
              </a:rPr>
              <a:t>collecting </a:t>
            </a:r>
            <a:r>
              <a:rPr sz="1400" spc="-10" dirty="0">
                <a:latin typeface="Times New Roman"/>
                <a:cs typeface="Times New Roman"/>
              </a:rPr>
              <a:t>the  polypeptides </a:t>
            </a:r>
            <a:r>
              <a:rPr sz="1400" spc="-5" dirty="0">
                <a:latin typeface="Times New Roman"/>
                <a:cs typeface="Times New Roman"/>
              </a:rPr>
              <a:t>from amino acids </a:t>
            </a:r>
            <a:r>
              <a:rPr sz="1400" spc="5" dirty="0">
                <a:latin typeface="Times New Roman"/>
                <a:cs typeface="Times New Roman"/>
              </a:rPr>
              <a:t>on</a:t>
            </a:r>
            <a:r>
              <a:rPr sz="1400" spc="20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ribosome.</a:t>
            </a:r>
            <a:endParaRPr sz="1400" dirty="0">
              <a:latin typeface="Times New Roman"/>
              <a:cs typeface="Times New Roman"/>
            </a:endParaRPr>
          </a:p>
          <a:p>
            <a:pPr marL="12700" marR="5080" algn="l" rtl="0">
              <a:lnSpc>
                <a:spcPts val="2400"/>
              </a:lnSpc>
              <a:spcBef>
                <a:spcPts val="30"/>
              </a:spcBef>
              <a:buFont typeface="Times New Roman"/>
              <a:buAutoNum type="arabicPeriod"/>
              <a:tabLst>
                <a:tab pos="210820" algn="l"/>
              </a:tabLst>
            </a:pPr>
            <a:r>
              <a:rPr sz="1400" b="1" spc="-10" dirty="0">
                <a:latin typeface="Times New Roman"/>
                <a:cs typeface="Times New Roman"/>
              </a:rPr>
              <a:t>Ribosomal </a:t>
            </a:r>
            <a:r>
              <a:rPr sz="1400" b="1" dirty="0">
                <a:latin typeface="Times New Roman"/>
                <a:cs typeface="Times New Roman"/>
              </a:rPr>
              <a:t>RNA </a:t>
            </a:r>
            <a:r>
              <a:rPr sz="1400" spc="-5" dirty="0">
                <a:latin typeface="Times New Roman"/>
                <a:cs typeface="Times New Roman"/>
              </a:rPr>
              <a:t>(rRNA) : Form </a:t>
            </a:r>
            <a:r>
              <a:rPr sz="1400" spc="5" dirty="0">
                <a:latin typeface="Times New Roman"/>
                <a:cs typeface="Times New Roman"/>
              </a:rPr>
              <a:t>of </a:t>
            </a:r>
            <a:r>
              <a:rPr sz="1400" spc="-5" dirty="0">
                <a:latin typeface="Times New Roman"/>
                <a:cs typeface="Times New Roman"/>
              </a:rPr>
              <a:t>RNA in </a:t>
            </a:r>
            <a:r>
              <a:rPr sz="1400" spc="-10" dirty="0">
                <a:latin typeface="Times New Roman"/>
                <a:cs typeface="Times New Roman"/>
              </a:rPr>
              <a:t>the </a:t>
            </a:r>
            <a:r>
              <a:rPr sz="1400" spc="-5" dirty="0">
                <a:latin typeface="Times New Roman"/>
                <a:cs typeface="Times New Roman"/>
              </a:rPr>
              <a:t>cytoplasm </a:t>
            </a:r>
            <a:r>
              <a:rPr sz="1400" spc="-10" dirty="0">
                <a:latin typeface="Times New Roman"/>
                <a:cs typeface="Times New Roman"/>
              </a:rPr>
              <a:t>(or </a:t>
            </a:r>
            <a:r>
              <a:rPr sz="1400" spc="-5" dirty="0">
                <a:latin typeface="Times New Roman"/>
                <a:cs typeface="Times New Roman"/>
              </a:rPr>
              <a:t>mitochondria), </a:t>
            </a:r>
            <a:r>
              <a:rPr sz="1400" spc="-10" dirty="0">
                <a:latin typeface="Times New Roman"/>
                <a:cs typeface="Times New Roman"/>
              </a:rPr>
              <a:t>It participates </a:t>
            </a:r>
            <a:r>
              <a:rPr sz="1400" spc="-5" dirty="0">
                <a:latin typeface="Times New Roman"/>
                <a:cs typeface="Times New Roman"/>
              </a:rPr>
              <a:t>to </a:t>
            </a:r>
            <a:r>
              <a:rPr sz="1400" spc="-10" dirty="0">
                <a:latin typeface="Times New Roman"/>
                <a:cs typeface="Times New Roman"/>
              </a:rPr>
              <a:t>link </a:t>
            </a:r>
            <a:r>
              <a:rPr sz="1400" spc="-5" dirty="0">
                <a:latin typeface="Times New Roman"/>
                <a:cs typeface="Times New Roman"/>
              </a:rPr>
              <a:t>amino acids </a:t>
            </a:r>
            <a:r>
              <a:rPr sz="1400" spc="10" dirty="0">
                <a:latin typeface="Times New Roman"/>
                <a:cs typeface="Times New Roman"/>
              </a:rPr>
              <a:t>with  </a:t>
            </a:r>
            <a:r>
              <a:rPr sz="1400" spc="-10" dirty="0">
                <a:latin typeface="Times New Roman"/>
                <a:cs typeface="Times New Roman"/>
              </a:rPr>
              <a:t>others </a:t>
            </a:r>
            <a:r>
              <a:rPr sz="1400" spc="-5" dirty="0">
                <a:latin typeface="Times New Roman"/>
                <a:cs typeface="Times New Roman"/>
              </a:rPr>
              <a:t>to form</a:t>
            </a:r>
            <a:r>
              <a:rPr sz="1400" spc="15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protein.</a:t>
            </a:r>
            <a:endParaRPr sz="14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</TotalTime>
  <Words>913</Words>
  <Application>Microsoft Office PowerPoint</Application>
  <PresentationFormat>Custom</PresentationFormat>
  <Paragraphs>80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مركز المدار</dc:creator>
  <cp:lastModifiedBy>Maher</cp:lastModifiedBy>
  <cp:revision>1</cp:revision>
  <dcterms:created xsi:type="dcterms:W3CDTF">2019-10-20T05:57:37Z</dcterms:created>
  <dcterms:modified xsi:type="dcterms:W3CDTF">2019-10-20T06:00:47Z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2019-05-05T00:00:00Z</vt:filetime>
  </property>
  <property fmtid="{D5CDD505-2E9C-101B-9397-08002B2CF9AE}" pid="3" name="Creator">
    <vt:lpwstr>Microsoft® Word 2016</vt:lpwstr>
  </property>
  <property fmtid="{D5CDD505-2E9C-101B-9397-08002B2CF9AE}" pid="4" name="LastSaved">
    <vt:filetime>2019-10-20T00:00:00Z</vt:filetime>
  </property>
</Properties>
</file>